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handoutMasterIdLst>
    <p:handoutMasterId r:id="rId53"/>
  </p:handoutMasterIdLst>
  <p:sldIdLst>
    <p:sldId id="256" r:id="rId2"/>
    <p:sldId id="274" r:id="rId3"/>
    <p:sldId id="275" r:id="rId4"/>
    <p:sldId id="269" r:id="rId5"/>
    <p:sldId id="267" r:id="rId6"/>
    <p:sldId id="268" r:id="rId7"/>
    <p:sldId id="262" r:id="rId8"/>
    <p:sldId id="290" r:id="rId9"/>
    <p:sldId id="277" r:id="rId10"/>
    <p:sldId id="341" r:id="rId11"/>
    <p:sldId id="323" r:id="rId12"/>
    <p:sldId id="329" r:id="rId13"/>
    <p:sldId id="322" r:id="rId14"/>
    <p:sldId id="343" r:id="rId15"/>
    <p:sldId id="320" r:id="rId16"/>
    <p:sldId id="365" r:id="rId17"/>
    <p:sldId id="324" r:id="rId18"/>
    <p:sldId id="325" r:id="rId19"/>
    <p:sldId id="344" r:id="rId20"/>
    <p:sldId id="328" r:id="rId21"/>
    <p:sldId id="321" r:id="rId22"/>
    <p:sldId id="330" r:id="rId23"/>
    <p:sldId id="345" r:id="rId24"/>
    <p:sldId id="346" r:id="rId25"/>
    <p:sldId id="350" r:id="rId26"/>
    <p:sldId id="338" r:id="rId27"/>
    <p:sldId id="337" r:id="rId28"/>
    <p:sldId id="257" r:id="rId29"/>
    <p:sldId id="266" r:id="rId30"/>
    <p:sldId id="291" r:id="rId31"/>
    <p:sldId id="347" r:id="rId32"/>
    <p:sldId id="354" r:id="rId33"/>
    <p:sldId id="351" r:id="rId34"/>
    <p:sldId id="352" r:id="rId35"/>
    <p:sldId id="348" r:id="rId36"/>
    <p:sldId id="355" r:id="rId37"/>
    <p:sldId id="356" r:id="rId38"/>
    <p:sldId id="319" r:id="rId39"/>
    <p:sldId id="358" r:id="rId40"/>
    <p:sldId id="359" r:id="rId41"/>
    <p:sldId id="360" r:id="rId42"/>
    <p:sldId id="349" r:id="rId43"/>
    <p:sldId id="362" r:id="rId44"/>
    <p:sldId id="363" r:id="rId45"/>
    <p:sldId id="364" r:id="rId46"/>
    <p:sldId id="326" r:id="rId47"/>
    <p:sldId id="264" r:id="rId48"/>
    <p:sldId id="310" r:id="rId49"/>
    <p:sldId id="312" r:id="rId50"/>
    <p:sldId id="318" r:id="rId51"/>
  </p:sldIdLst>
  <p:sldSz cx="12192000" cy="6858000"/>
  <p:notesSz cx="7102475" cy="938847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3" autoAdjust="0"/>
    <p:restoredTop sz="94689" autoAdjust="0"/>
  </p:normalViewPr>
  <p:slideViewPr>
    <p:cSldViewPr snapToGrid="0">
      <p:cViewPr varScale="1">
        <p:scale>
          <a:sx n="86" d="100"/>
          <a:sy n="86" d="100"/>
        </p:scale>
        <p:origin x="422" y="58"/>
      </p:cViewPr>
      <p:guideLst/>
    </p:cSldViewPr>
  </p:slideViewPr>
  <p:notesTextViewPr>
    <p:cViewPr>
      <p:scale>
        <a:sx n="3" d="2"/>
        <a:sy n="3" d="2"/>
      </p:scale>
      <p:origin x="0" y="0"/>
    </p:cViewPr>
  </p:notesTextViewPr>
  <p:notesViewPr>
    <p:cSldViewPr snapToGrid="0" showGuide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0594C5-4210-4C0B-94C8-05EA2A2738E7}"/>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a:extLst>
              <a:ext uri="{FF2B5EF4-FFF2-40B4-BE49-F238E27FC236}">
                <a16:creationId xmlns:a16="http://schemas.microsoft.com/office/drawing/2014/main" id="{9A07B545-CB7B-485B-8848-24C5090D7CC2}"/>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FC23E10C-4735-4A0D-A76B-FFFBF4B6ED03}" type="datetimeFigureOut">
              <a:rPr lang="en-US" smtClean="0"/>
              <a:t>10/9/2023</a:t>
            </a:fld>
            <a:endParaRPr lang="en-US" dirty="0"/>
          </a:p>
        </p:txBody>
      </p:sp>
      <p:sp>
        <p:nvSpPr>
          <p:cNvPr id="4" name="Footer Placeholder 3">
            <a:extLst>
              <a:ext uri="{FF2B5EF4-FFF2-40B4-BE49-F238E27FC236}">
                <a16:creationId xmlns:a16="http://schemas.microsoft.com/office/drawing/2014/main" id="{DD9E7E0C-EC12-408D-80EA-659FD94A65AD}"/>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F952D70-4DD5-4630-8772-5085BDBF1D2C}"/>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D1D13D6A-DFDD-4B27-9F53-83C0CD9331E8}" type="slidenum">
              <a:rPr lang="en-US" smtClean="0"/>
              <a:t>‹#›</a:t>
            </a:fld>
            <a:endParaRPr lang="en-US" dirty="0"/>
          </a:p>
        </p:txBody>
      </p:sp>
    </p:spTree>
    <p:extLst>
      <p:ext uri="{BB962C8B-B14F-4D97-AF65-F5344CB8AC3E}">
        <p14:creationId xmlns:p14="http://schemas.microsoft.com/office/powerpoint/2010/main" val="27869633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noProof="0"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87735CDE-2E0B-4188-96E9-ADF9ACB826A9}" type="datetimeFigureOut">
              <a:rPr lang="en-US" noProof="0" smtClean="0"/>
              <a:t>10/9/2023</a:t>
            </a:fld>
            <a:endParaRPr lang="en-US" noProof="0"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noProof="0"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BA1D7B6F-E65C-42E7-86A5-0A01C6C95227}" type="slidenum">
              <a:rPr lang="en-US" noProof="0" smtClean="0"/>
              <a:t>‹#›</a:t>
            </a:fld>
            <a:endParaRPr lang="en-US" noProof="0" dirty="0"/>
          </a:p>
        </p:txBody>
      </p:sp>
    </p:spTree>
    <p:extLst>
      <p:ext uri="{BB962C8B-B14F-4D97-AF65-F5344CB8AC3E}">
        <p14:creationId xmlns:p14="http://schemas.microsoft.com/office/powerpoint/2010/main" val="2295432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3" name="Subtitle 2">
            <a:extLst>
              <a:ext uri="{FF2B5EF4-FFF2-40B4-BE49-F238E27FC236}">
                <a16:creationId xmlns:a16="http://schemas.microsoft.com/office/drawing/2014/main" id="{14E79CE3-6B36-4090-99A1-F1D0E79B4276}"/>
              </a:ext>
            </a:extLst>
          </p:cNvPr>
          <p:cNvSpPr>
            <a:spLocks noGrp="1"/>
          </p:cNvSpPr>
          <p:nvPr>
            <p:ph type="subTitle" idx="1" hasCustomPrompt="1"/>
          </p:nvPr>
        </p:nvSpPr>
        <p:spPr>
          <a:xfrm rot="720000">
            <a:off x="8126323" y="5127866"/>
            <a:ext cx="3963590" cy="858767"/>
          </a:xfrm>
        </p:spPr>
        <p:txBody>
          <a:bodyPr anchor="ctr" anchorCtr="0">
            <a:normAutofit/>
          </a:bodyPr>
          <a:lstStyle>
            <a:lvl1pPr marL="0" indent="0" algn="l">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a:t>
            </a:r>
          </a:p>
        </p:txBody>
      </p:sp>
      <p:sp>
        <p:nvSpPr>
          <p:cNvPr id="42" name="Picture Placeholder 26">
            <a:extLst>
              <a:ext uri="{FF2B5EF4-FFF2-40B4-BE49-F238E27FC236}">
                <a16:creationId xmlns:a16="http://schemas.microsoft.com/office/drawing/2014/main" id="{C109A47C-99A8-42F1-AF6B-F5CB08E6BC97}"/>
              </a:ext>
            </a:extLst>
          </p:cNvPr>
          <p:cNvSpPr>
            <a:spLocks noGrp="1"/>
          </p:cNvSpPr>
          <p:nvPr>
            <p:ph type="pic" sz="quarter" idx="15"/>
          </p:nvPr>
        </p:nvSpPr>
        <p:spPr>
          <a:xfrm>
            <a:off x="90" y="1115082"/>
            <a:ext cx="6230657" cy="5314602"/>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 name="connsiteX0" fmla="*/ 693 w 6218366"/>
              <a:gd name="connsiteY0" fmla="*/ 5408602 h 5408602"/>
              <a:gd name="connsiteX1" fmla="*/ 1170 w 6218366"/>
              <a:gd name="connsiteY1" fmla="*/ 0 h 5408602"/>
              <a:gd name="connsiteX2" fmla="*/ 5725098 w 6218366"/>
              <a:gd name="connsiteY2" fmla="*/ 841 h 5408602"/>
              <a:gd name="connsiteX3" fmla="*/ 6218366 w 6218366"/>
              <a:gd name="connsiteY3" fmla="*/ 4235528 h 5408602"/>
              <a:gd name="connsiteX4" fmla="*/ 693 w 6218366"/>
              <a:gd name="connsiteY4" fmla="*/ 5408602 h 5408602"/>
              <a:gd name="connsiteX0" fmla="*/ 693 w 6218366"/>
              <a:gd name="connsiteY0" fmla="*/ 5408602 h 5408602"/>
              <a:gd name="connsiteX1" fmla="*/ 1170 w 6218366"/>
              <a:gd name="connsiteY1" fmla="*/ 0 h 5408602"/>
              <a:gd name="connsiteX2" fmla="*/ 5496498 w 6218366"/>
              <a:gd name="connsiteY2" fmla="*/ 39317 h 5408602"/>
              <a:gd name="connsiteX3" fmla="*/ 6218366 w 6218366"/>
              <a:gd name="connsiteY3" fmla="*/ 4235528 h 5408602"/>
              <a:gd name="connsiteX4" fmla="*/ 693 w 6218366"/>
              <a:gd name="connsiteY4" fmla="*/ 5408602 h 5408602"/>
              <a:gd name="connsiteX0" fmla="*/ 693 w 6218366"/>
              <a:gd name="connsiteY0" fmla="*/ 5369285 h 5369285"/>
              <a:gd name="connsiteX1" fmla="*/ 1170 w 6218366"/>
              <a:gd name="connsiteY1" fmla="*/ 1012345 h 5369285"/>
              <a:gd name="connsiteX2" fmla="*/ 5496498 w 6218366"/>
              <a:gd name="connsiteY2" fmla="*/ 0 h 5369285"/>
              <a:gd name="connsiteX3" fmla="*/ 6218366 w 6218366"/>
              <a:gd name="connsiteY3" fmla="*/ 4196211 h 5369285"/>
              <a:gd name="connsiteX4" fmla="*/ 693 w 6218366"/>
              <a:gd name="connsiteY4" fmla="*/ 5369285 h 5369285"/>
              <a:gd name="connsiteX0" fmla="*/ 693 w 6225320"/>
              <a:gd name="connsiteY0" fmla="*/ 5369285 h 5369285"/>
              <a:gd name="connsiteX1" fmla="*/ 1170 w 6225320"/>
              <a:gd name="connsiteY1" fmla="*/ 1012345 h 5369285"/>
              <a:gd name="connsiteX2" fmla="*/ 5496498 w 6225320"/>
              <a:gd name="connsiteY2" fmla="*/ 0 h 5369285"/>
              <a:gd name="connsiteX3" fmla="*/ 6225320 w 6225320"/>
              <a:gd name="connsiteY3" fmla="*/ 4224299 h 5369285"/>
              <a:gd name="connsiteX4" fmla="*/ 693 w 6225320"/>
              <a:gd name="connsiteY4" fmla="*/ 5369285 h 5369285"/>
              <a:gd name="connsiteX0" fmla="*/ 3850 w 6225001"/>
              <a:gd name="connsiteY0" fmla="*/ 5358752 h 5358752"/>
              <a:gd name="connsiteX1" fmla="*/ 851 w 6225001"/>
              <a:gd name="connsiteY1" fmla="*/ 1012345 h 5358752"/>
              <a:gd name="connsiteX2" fmla="*/ 5496179 w 6225001"/>
              <a:gd name="connsiteY2" fmla="*/ 0 h 5358752"/>
              <a:gd name="connsiteX3" fmla="*/ 6225001 w 6225001"/>
              <a:gd name="connsiteY3" fmla="*/ 4224299 h 5358752"/>
              <a:gd name="connsiteX4" fmla="*/ 3850 w 6225001"/>
              <a:gd name="connsiteY4" fmla="*/ 5358752 h 5358752"/>
              <a:gd name="connsiteX0" fmla="*/ 3850 w 6230428"/>
              <a:gd name="connsiteY0" fmla="*/ 5358752 h 5358752"/>
              <a:gd name="connsiteX1" fmla="*/ 851 w 6230428"/>
              <a:gd name="connsiteY1" fmla="*/ 1012345 h 5358752"/>
              <a:gd name="connsiteX2" fmla="*/ 5496179 w 6230428"/>
              <a:gd name="connsiteY2" fmla="*/ 0 h 5358752"/>
              <a:gd name="connsiteX3" fmla="*/ 6230428 w 6230428"/>
              <a:gd name="connsiteY3" fmla="*/ 4229780 h 5358752"/>
              <a:gd name="connsiteX4" fmla="*/ 3850 w 6230428"/>
              <a:gd name="connsiteY4" fmla="*/ 5358752 h 5358752"/>
              <a:gd name="connsiteX0" fmla="*/ 3850 w 6230428"/>
              <a:gd name="connsiteY0" fmla="*/ 5361493 h 5361493"/>
              <a:gd name="connsiteX1" fmla="*/ 851 w 6230428"/>
              <a:gd name="connsiteY1" fmla="*/ 1015086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1493 h 5361493"/>
              <a:gd name="connsiteX1" fmla="*/ 851 w 6230428"/>
              <a:gd name="connsiteY1" fmla="*/ 1009607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4233 h 5364233"/>
              <a:gd name="connsiteX1" fmla="*/ 851 w 6230428"/>
              <a:gd name="connsiteY1" fmla="*/ 1009607 h 5364233"/>
              <a:gd name="connsiteX2" fmla="*/ 5501605 w 6230428"/>
              <a:gd name="connsiteY2" fmla="*/ 0 h 5364233"/>
              <a:gd name="connsiteX3" fmla="*/ 6230428 w 6230428"/>
              <a:gd name="connsiteY3" fmla="*/ 4232521 h 5364233"/>
              <a:gd name="connsiteX4" fmla="*/ 3850 w 6230428"/>
              <a:gd name="connsiteY4" fmla="*/ 5364233 h 5364233"/>
              <a:gd name="connsiteX0" fmla="*/ 1366 w 6230657"/>
              <a:gd name="connsiteY0" fmla="*/ 5366973 h 5366973"/>
              <a:gd name="connsiteX1" fmla="*/ 1080 w 6230657"/>
              <a:gd name="connsiteY1" fmla="*/ 1009607 h 5366973"/>
              <a:gd name="connsiteX2" fmla="*/ 5501834 w 6230657"/>
              <a:gd name="connsiteY2" fmla="*/ 0 h 5366973"/>
              <a:gd name="connsiteX3" fmla="*/ 6230657 w 6230657"/>
              <a:gd name="connsiteY3" fmla="*/ 4232521 h 5366973"/>
              <a:gd name="connsiteX4" fmla="*/ 1366 w 6230657"/>
              <a:gd name="connsiteY4" fmla="*/ 5366973 h 536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657" h="5366973">
                <a:moveTo>
                  <a:pt x="1366" y="5366973"/>
                </a:moveTo>
                <a:cubicBezTo>
                  <a:pt x="5219" y="3567836"/>
                  <a:pt x="-2773" y="2808744"/>
                  <a:pt x="1080" y="1009607"/>
                </a:cubicBezTo>
                <a:lnTo>
                  <a:pt x="5501834" y="0"/>
                </a:lnTo>
                <a:lnTo>
                  <a:pt x="6230657" y="4232521"/>
                </a:lnTo>
                <a:lnTo>
                  <a:pt x="1366" y="5366973"/>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840000">
            <a:off x="7262451" y="2726139"/>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45" name="Text Placeholder 44">
            <a:extLst>
              <a:ext uri="{FF2B5EF4-FFF2-40B4-BE49-F238E27FC236}">
                <a16:creationId xmlns:a16="http://schemas.microsoft.com/office/drawing/2014/main" id="{01A16A82-6F5C-4DAC-A624-CA3711A1B027}"/>
              </a:ext>
            </a:extLst>
          </p:cNvPr>
          <p:cNvSpPr>
            <a:spLocks noGrp="1"/>
          </p:cNvSpPr>
          <p:nvPr>
            <p:ph type="body" sz="quarter" idx="16" hasCustomPrompt="1"/>
          </p:nvPr>
        </p:nvSpPr>
        <p:spPr>
          <a:xfrm rot="720000">
            <a:off x="9571721" y="580664"/>
            <a:ext cx="1391775" cy="858837"/>
          </a:xfrm>
        </p:spPr>
        <p:txBody>
          <a:bodyPr>
            <a:normAutofit/>
          </a:bodyPr>
          <a:lstStyle>
            <a:lvl1pPr marL="0" indent="0" algn="ctr">
              <a:buNone/>
              <a:defRPr sz="2600" b="1">
                <a:solidFill>
                  <a:schemeClr val="bg1"/>
                </a:solidFill>
              </a:defRPr>
            </a:lvl1pPr>
          </a:lstStyle>
          <a:p>
            <a:pPr lvl="0"/>
            <a:r>
              <a:rPr lang="en-US" noProof="0"/>
              <a:t>MONTH</a:t>
            </a:r>
            <a:br>
              <a:rPr lang="en-US" noProof="0"/>
            </a:br>
            <a:r>
              <a:rPr lang="en-US" noProof="0"/>
              <a:t>20XX</a:t>
            </a:r>
          </a:p>
        </p:txBody>
      </p:sp>
    </p:spTree>
    <p:extLst>
      <p:ext uri="{BB962C8B-B14F-4D97-AF65-F5344CB8AC3E}">
        <p14:creationId xmlns:p14="http://schemas.microsoft.com/office/powerpoint/2010/main" val="3771749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grpSp>
        <p:nvGrpSpPr>
          <p:cNvPr id="40" name="Graphic 35">
            <a:extLst>
              <a:ext uri="{FF2B5EF4-FFF2-40B4-BE49-F238E27FC236}">
                <a16:creationId xmlns:a16="http://schemas.microsoft.com/office/drawing/2014/main" id="{B00A1772-2B8D-4677-8511-3E067F67A72F}"/>
              </a:ext>
            </a:extLst>
          </p:cNvPr>
          <p:cNvGrpSpPr/>
          <p:nvPr userDrawn="1"/>
        </p:nvGrpSpPr>
        <p:grpSpPr>
          <a:xfrm>
            <a:off x="6678503" y="1430186"/>
            <a:ext cx="5526208" cy="2613848"/>
            <a:chOff x="6678503" y="665690"/>
            <a:chExt cx="5526208" cy="2613848"/>
          </a:xfrm>
        </p:grpSpPr>
        <p:sp>
          <p:nvSpPr>
            <p:cNvPr id="42" name="Freeform: Shape 41">
              <a:extLst>
                <a:ext uri="{FF2B5EF4-FFF2-40B4-BE49-F238E27FC236}">
                  <a16:creationId xmlns:a16="http://schemas.microsoft.com/office/drawing/2014/main" id="{FB0F16C2-C8ED-4461-B34C-5CEB29F1C450}"/>
                </a:ext>
              </a:extLst>
            </p:cNvPr>
            <p:cNvSpPr/>
            <p:nvPr/>
          </p:nvSpPr>
          <p:spPr>
            <a:xfrm>
              <a:off x="6678503" y="1272318"/>
              <a:ext cx="5526208" cy="2007220"/>
            </a:xfrm>
            <a:custGeom>
              <a:avLst/>
              <a:gdLst>
                <a:gd name="connsiteX0" fmla="*/ 5514767 w 5526207"/>
                <a:gd name="connsiteY0" fmla="*/ 573560 h 2007220"/>
                <a:gd name="connsiteX1" fmla="*/ 355703 w 5526207"/>
                <a:gd name="connsiteY1" fmla="*/ 33643 h 2007220"/>
                <a:gd name="connsiteX2" fmla="*/ 12697 w 5526207"/>
                <a:gd name="connsiteY2" fmla="*/ 1284980 h 2007220"/>
                <a:gd name="connsiteX3" fmla="*/ 5514767 w 5526207"/>
                <a:gd name="connsiteY3" fmla="*/ 1998940 h 2007220"/>
                <a:gd name="connsiteX4" fmla="*/ 5514767 w 5526207"/>
                <a:gd name="connsiteY4" fmla="*/ 573560 h 200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6207" h="2007220">
                  <a:moveTo>
                    <a:pt x="5514767" y="573560"/>
                  </a:moveTo>
                  <a:cubicBezTo>
                    <a:pt x="2157119" y="-150564"/>
                    <a:pt x="355703" y="33643"/>
                    <a:pt x="355703" y="33643"/>
                  </a:cubicBezTo>
                  <a:lnTo>
                    <a:pt x="12697" y="1284980"/>
                  </a:lnTo>
                  <a:cubicBezTo>
                    <a:pt x="12697" y="1284980"/>
                    <a:pt x="1368206" y="967381"/>
                    <a:pt x="5514767" y="1998940"/>
                  </a:cubicBezTo>
                  <a:lnTo>
                    <a:pt x="5514767" y="573560"/>
                  </a:lnTo>
                  <a:close/>
                </a:path>
              </a:pathLst>
            </a:custGeom>
            <a:gradFill>
              <a:gsLst>
                <a:gs pos="22000">
                  <a:schemeClr val="accent2">
                    <a:alpha val="10000"/>
                  </a:schemeClr>
                </a:gs>
                <a:gs pos="100000">
                  <a:schemeClr val="accent2">
                    <a:alpha val="40000"/>
                  </a:schemeClr>
                </a:gs>
              </a:gsLst>
              <a:lin ang="1020000" scaled="0"/>
            </a:gradFill>
            <a:ln w="12693"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963814A1-9202-49D2-B985-1785CC4860DE}"/>
                </a:ext>
              </a:extLst>
            </p:cNvPr>
            <p:cNvSpPr/>
            <p:nvPr/>
          </p:nvSpPr>
          <p:spPr>
            <a:xfrm>
              <a:off x="7262884" y="665690"/>
              <a:ext cx="4941827" cy="2591601"/>
            </a:xfrm>
            <a:custGeom>
              <a:avLst/>
              <a:gdLst>
                <a:gd name="connsiteX0" fmla="*/ 4930387 w 4941827"/>
                <a:gd name="connsiteY0" fmla="*/ 1138265 h 2591601"/>
                <a:gd name="connsiteX1" fmla="*/ 383651 w 4941827"/>
                <a:gd name="connsiteY1" fmla="*/ 12697 h 2591601"/>
                <a:gd name="connsiteX2" fmla="*/ 12697 w 4941827"/>
                <a:gd name="connsiteY2" fmla="*/ 1366935 h 2591601"/>
                <a:gd name="connsiteX3" fmla="*/ 4930387 w 4941827"/>
                <a:gd name="connsiteY3" fmla="*/ 2583971 h 2591601"/>
              </a:gdLst>
              <a:ahLst/>
              <a:cxnLst>
                <a:cxn ang="0">
                  <a:pos x="connsiteX0" y="connsiteY0"/>
                </a:cxn>
                <a:cxn ang="0">
                  <a:pos x="connsiteX1" y="connsiteY1"/>
                </a:cxn>
                <a:cxn ang="0">
                  <a:pos x="connsiteX2" y="connsiteY2"/>
                </a:cxn>
                <a:cxn ang="0">
                  <a:pos x="connsiteX3" y="connsiteY3"/>
                </a:cxn>
              </a:cxnLst>
              <a:rect l="l" t="t" r="r" b="b"/>
              <a:pathLst>
                <a:path w="4941827" h="2591601">
                  <a:moveTo>
                    <a:pt x="4930387" y="1138265"/>
                  </a:moveTo>
                  <a:lnTo>
                    <a:pt x="383651" y="12697"/>
                  </a:lnTo>
                  <a:lnTo>
                    <a:pt x="12697" y="1366935"/>
                  </a:lnTo>
                  <a:lnTo>
                    <a:pt x="4930387" y="2583971"/>
                  </a:lnTo>
                  <a:close/>
                </a:path>
              </a:pathLst>
            </a:custGeom>
            <a:gradFill>
              <a:gsLst>
                <a:gs pos="0">
                  <a:schemeClr val="accent1"/>
                </a:gs>
                <a:gs pos="100000">
                  <a:schemeClr val="accent2"/>
                </a:gs>
              </a:gsLst>
              <a:lin ang="10440000" scaled="0"/>
            </a:gradFill>
            <a:ln w="12693" cap="flat">
              <a:noFill/>
              <a:prstDash val="solid"/>
              <a:miter/>
            </a:ln>
          </p:spPr>
          <p:txBody>
            <a:bodyPr rtlCol="0" anchor="ctr"/>
            <a:lstStyle/>
            <a:p>
              <a:endParaRPr lang="en-US" noProof="0" dirty="0"/>
            </a:p>
          </p:txBody>
        </p:sp>
      </p:grpSp>
      <p:sp>
        <p:nvSpPr>
          <p:cNvPr id="14" name="Freeform: Shape 13">
            <a:extLst>
              <a:ext uri="{FF2B5EF4-FFF2-40B4-BE49-F238E27FC236}">
                <a16:creationId xmlns:a16="http://schemas.microsoft.com/office/drawing/2014/main" id="{D2973908-D73D-4ECB-A29B-831C44983FB3}"/>
              </a:ext>
            </a:extLst>
          </p:cNvPr>
          <p:cNvSpPr/>
          <p:nvPr/>
        </p:nvSpPr>
        <p:spPr>
          <a:xfrm>
            <a:off x="5886429" y="5240536"/>
            <a:ext cx="1486046" cy="1625760"/>
          </a:xfrm>
          <a:custGeom>
            <a:avLst/>
            <a:gdLst>
              <a:gd name="connsiteX0" fmla="*/ 1482236 w 1486046"/>
              <a:gd name="connsiteY0" fmla="*/ 12701 h 1625760"/>
              <a:gd name="connsiteX1" fmla="*/ 901789 w 1486046"/>
              <a:gd name="connsiteY1" fmla="*/ 491538 h 1625760"/>
              <a:gd name="connsiteX2" fmla="*/ 12701 w 1486046"/>
              <a:gd name="connsiteY2" fmla="*/ 1618139 h 1625760"/>
              <a:gd name="connsiteX3" fmla="*/ 431843 w 1486046"/>
              <a:gd name="connsiteY3" fmla="*/ 1618139 h 1625760"/>
              <a:gd name="connsiteX4" fmla="*/ 1188837 w 1486046"/>
              <a:gd name="connsiteY4" fmla="*/ 670626 h 1625760"/>
              <a:gd name="connsiteX5" fmla="*/ 1482236 w 1486046"/>
              <a:gd name="connsiteY5" fmla="*/ 12701 h 162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046" h="1625760">
                <a:moveTo>
                  <a:pt x="1482236" y="12701"/>
                </a:moveTo>
                <a:lnTo>
                  <a:pt x="901789" y="491538"/>
                </a:lnTo>
                <a:lnTo>
                  <a:pt x="12701" y="1618139"/>
                </a:lnTo>
                <a:lnTo>
                  <a:pt x="431843" y="1618139"/>
                </a:lnTo>
                <a:lnTo>
                  <a:pt x="1188837" y="670626"/>
                </a:lnTo>
                <a:lnTo>
                  <a:pt x="1482236" y="12701"/>
                </a:lnTo>
                <a:close/>
              </a:path>
            </a:pathLst>
          </a:custGeom>
          <a:gradFill>
            <a:gsLst>
              <a:gs pos="0">
                <a:schemeClr val="accent3">
                  <a:alpha val="5000"/>
                </a:schemeClr>
              </a:gs>
              <a:gs pos="100000">
                <a:schemeClr val="accent6">
                  <a:alpha val="20000"/>
                </a:schemeClr>
              </a:gs>
            </a:gsLst>
            <a:lin ang="7440000" scaled="0"/>
          </a:gradFill>
          <a:ln w="12700"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id="{334FC528-8248-470A-AD71-53711E01005E}"/>
              </a:ext>
            </a:extLst>
          </p:cNvPr>
          <p:cNvSpPr/>
          <p:nvPr/>
        </p:nvSpPr>
        <p:spPr>
          <a:xfrm>
            <a:off x="-13301" y="298479"/>
            <a:ext cx="2679964" cy="762075"/>
          </a:xfrm>
          <a:custGeom>
            <a:avLst/>
            <a:gdLst>
              <a:gd name="connsiteX0" fmla="*/ 12701 w 2679963"/>
              <a:gd name="connsiteY0" fmla="*/ 425492 h 762075"/>
              <a:gd name="connsiteX1" fmla="*/ 12701 w 2679963"/>
              <a:gd name="connsiteY1" fmla="*/ 755724 h 762075"/>
              <a:gd name="connsiteX2" fmla="*/ 2023309 w 2679963"/>
              <a:gd name="connsiteY2" fmla="*/ 334043 h 762075"/>
              <a:gd name="connsiteX3" fmla="*/ 2667263 w 2679963"/>
              <a:gd name="connsiteY3" fmla="*/ 12701 h 762075"/>
              <a:gd name="connsiteX4" fmla="*/ 2667263 w 2679963"/>
              <a:gd name="connsiteY4" fmla="*/ 12701 h 762075"/>
              <a:gd name="connsiteX5" fmla="*/ 1915349 w 2679963"/>
              <a:gd name="connsiteY5" fmla="*/ 12701 h 7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963" h="762075">
                <a:moveTo>
                  <a:pt x="12701" y="425492"/>
                </a:moveTo>
                <a:lnTo>
                  <a:pt x="12701" y="755724"/>
                </a:lnTo>
                <a:lnTo>
                  <a:pt x="2023309" y="334043"/>
                </a:lnTo>
                <a:lnTo>
                  <a:pt x="2667263" y="12701"/>
                </a:lnTo>
                <a:lnTo>
                  <a:pt x="2667263" y="12701"/>
                </a:lnTo>
                <a:lnTo>
                  <a:pt x="1915349" y="12701"/>
                </a:lnTo>
                <a:close/>
              </a:path>
            </a:pathLst>
          </a:custGeom>
          <a:gradFill>
            <a:gsLst>
              <a:gs pos="0">
                <a:schemeClr val="tx2">
                  <a:alpha val="5000"/>
                </a:schemeClr>
              </a:gs>
              <a:gs pos="100000">
                <a:schemeClr val="tx1">
                  <a:alpha val="20000"/>
                </a:schemeClr>
              </a:gs>
            </a:gsLst>
            <a:lin ang="9840000" scaled="0"/>
          </a:gradFill>
          <a:ln w="12700" cap="flat">
            <a:noFill/>
            <a:prstDash val="solid"/>
            <a:miter/>
          </a:ln>
        </p:spPr>
        <p:txBody>
          <a:bodyPr rtlCol="0" anchor="ctr"/>
          <a:lstStyle/>
          <a:p>
            <a:endParaRPr lang="en-US" noProof="0" dirty="0"/>
          </a:p>
        </p:txBody>
      </p:sp>
      <p:sp>
        <p:nvSpPr>
          <p:cNvPr id="12" name="Freeform: Shape 11">
            <a:extLst>
              <a:ext uri="{FF2B5EF4-FFF2-40B4-BE49-F238E27FC236}">
                <a16:creationId xmlns:a16="http://schemas.microsoft.com/office/drawing/2014/main" id="{AC925586-1EA9-4B0D-9E80-91777899FF7C}"/>
              </a:ext>
            </a:extLst>
          </p:cNvPr>
          <p:cNvSpPr/>
          <p:nvPr/>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id="{082ADE93-C591-447F-A2DD-56E8D22B23F6}"/>
              </a:ext>
            </a:extLst>
          </p:cNvPr>
          <p:cNvSpPr/>
          <p:nvPr/>
        </p:nvSpPr>
        <p:spPr>
          <a:xfrm>
            <a:off x="7752243" y="4099514"/>
            <a:ext cx="4445438" cy="1105009"/>
          </a:xfrm>
          <a:custGeom>
            <a:avLst/>
            <a:gdLst>
              <a:gd name="connsiteX0" fmla="*/ 4441627 w 4445437"/>
              <a:gd name="connsiteY0" fmla="*/ 297539 h 1105008"/>
              <a:gd name="connsiteX1" fmla="*/ 204490 w 4445437"/>
              <a:gd name="connsiteY1" fmla="*/ 13031 h 1105008"/>
              <a:gd name="connsiteX2" fmla="*/ 12701 w 4445437"/>
              <a:gd name="connsiteY2" fmla="*/ 786537 h 1105008"/>
              <a:gd name="connsiteX3" fmla="*/ 4441627 w 4445437"/>
              <a:gd name="connsiteY3" fmla="*/ 1092638 h 1105008"/>
              <a:gd name="connsiteX4" fmla="*/ 4441627 w 4445437"/>
              <a:gd name="connsiteY4" fmla="*/ 297539 h 1105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437" h="1105008">
                <a:moveTo>
                  <a:pt x="4441627" y="297539"/>
                </a:moveTo>
                <a:cubicBezTo>
                  <a:pt x="2135080" y="-8561"/>
                  <a:pt x="204490" y="13031"/>
                  <a:pt x="204490" y="13031"/>
                </a:cubicBezTo>
                <a:lnTo>
                  <a:pt x="12701" y="786537"/>
                </a:lnTo>
                <a:cubicBezTo>
                  <a:pt x="12701" y="786537"/>
                  <a:pt x="2273524" y="725572"/>
                  <a:pt x="4441627" y="1092638"/>
                </a:cubicBezTo>
                <a:lnTo>
                  <a:pt x="4441627" y="297539"/>
                </a:lnTo>
                <a:close/>
              </a:path>
            </a:pathLst>
          </a:custGeom>
          <a:gradFill>
            <a:gsLst>
              <a:gs pos="0">
                <a:schemeClr val="tx2">
                  <a:alpha val="5000"/>
                </a:schemeClr>
              </a:gs>
              <a:gs pos="100000">
                <a:schemeClr val="tx1">
                  <a:alpha val="20000"/>
                </a:schemeClr>
              </a:gs>
            </a:gsLst>
            <a:lin ang="900000" scaled="0"/>
          </a:gradFill>
          <a:ln w="12700"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id="{4F539762-F7DA-4468-979C-780676B34A92}"/>
              </a:ext>
            </a:extLst>
          </p:cNvPr>
          <p:cNvSpPr/>
          <p:nvPr/>
        </p:nvSpPr>
        <p:spPr>
          <a:xfrm>
            <a:off x="-13301" y="237513"/>
            <a:ext cx="2895885" cy="1028801"/>
          </a:xfrm>
          <a:custGeom>
            <a:avLst/>
            <a:gdLst>
              <a:gd name="connsiteX0" fmla="*/ 12701 w 2895885"/>
              <a:gd name="connsiteY0" fmla="*/ 1026261 h 1028801"/>
              <a:gd name="connsiteX1" fmla="*/ 2890805 w 2895885"/>
              <a:gd name="connsiteY1" fmla="*/ 414061 h 1028801"/>
              <a:gd name="connsiteX2" fmla="*/ 2805706 w 2895885"/>
              <a:gd name="connsiteY2" fmla="*/ 12701 h 1028801"/>
              <a:gd name="connsiteX3" fmla="*/ 12701 w 2895885"/>
              <a:gd name="connsiteY3" fmla="*/ 605850 h 1028801"/>
            </a:gdLst>
            <a:ahLst/>
            <a:cxnLst>
              <a:cxn ang="0">
                <a:pos x="connsiteX0" y="connsiteY0"/>
              </a:cxn>
              <a:cxn ang="0">
                <a:pos x="connsiteX1" y="connsiteY1"/>
              </a:cxn>
              <a:cxn ang="0">
                <a:pos x="connsiteX2" y="connsiteY2"/>
              </a:cxn>
              <a:cxn ang="0">
                <a:pos x="connsiteX3" y="connsiteY3"/>
              </a:cxn>
            </a:cxnLst>
            <a:rect l="l" t="t" r="r" b="b"/>
            <a:pathLst>
              <a:path w="2895885" h="1028801">
                <a:moveTo>
                  <a:pt x="12701" y="1026261"/>
                </a:moveTo>
                <a:lnTo>
                  <a:pt x="2890805" y="414061"/>
                </a:lnTo>
                <a:lnTo>
                  <a:pt x="2805706" y="12701"/>
                </a:lnTo>
                <a:lnTo>
                  <a:pt x="12701" y="605850"/>
                </a:lnTo>
                <a:close/>
              </a:path>
            </a:pathLst>
          </a:custGeom>
          <a:blipFill>
            <a:blip r:embed="rId2"/>
            <a:srcRect/>
            <a:stretch>
              <a:fillRect l="-39712" t="16306" r="1769" b="-21354"/>
            </a:stretch>
          </a:blipFill>
          <a:ln w="12700"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7BBC2EFA-0E51-48DC-AF99-0FEF25085843}"/>
              </a:ext>
            </a:extLst>
          </p:cNvPr>
          <p:cNvSpPr/>
          <p:nvPr/>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3"/>
            <a:srcRect/>
            <a:stretch>
              <a:fillRect l="10612" t="-169914" r="-117944" b="10062"/>
            </a:stretch>
          </a:blipFill>
          <a:ln w="12700"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7893AAC6-8427-4BAA-B44F-7B6300936A25}"/>
              </a:ext>
            </a:extLst>
          </p:cNvPr>
          <p:cNvSpPr/>
          <p:nvPr/>
        </p:nvSpPr>
        <p:spPr>
          <a:xfrm>
            <a:off x="6033764" y="5121144"/>
            <a:ext cx="1714669" cy="1740071"/>
          </a:xfrm>
          <a:custGeom>
            <a:avLst/>
            <a:gdLst>
              <a:gd name="connsiteX0" fmla="*/ 12701 w 1714668"/>
              <a:gd name="connsiteY0" fmla="*/ 1737531 h 1740071"/>
              <a:gd name="connsiteX1" fmla="*/ 538533 w 1714668"/>
              <a:gd name="connsiteY1" fmla="*/ 1737531 h 1740071"/>
              <a:gd name="connsiteX2" fmla="*/ 1707048 w 1714668"/>
              <a:gd name="connsiteY2" fmla="*/ 269266 h 1740071"/>
              <a:gd name="connsiteX3" fmla="*/ 1385707 w 1714668"/>
              <a:gd name="connsiteY3" fmla="*/ 12701 h 1740071"/>
            </a:gdLst>
            <a:ahLst/>
            <a:cxnLst>
              <a:cxn ang="0">
                <a:pos x="connsiteX0" y="connsiteY0"/>
              </a:cxn>
              <a:cxn ang="0">
                <a:pos x="connsiteX1" y="connsiteY1"/>
              </a:cxn>
              <a:cxn ang="0">
                <a:pos x="connsiteX2" y="connsiteY2"/>
              </a:cxn>
              <a:cxn ang="0">
                <a:pos x="connsiteX3" y="connsiteY3"/>
              </a:cxn>
            </a:cxnLst>
            <a:rect l="l" t="t" r="r" b="b"/>
            <a:pathLst>
              <a:path w="1714668" h="1740071">
                <a:moveTo>
                  <a:pt x="12701" y="1737531"/>
                </a:moveTo>
                <a:lnTo>
                  <a:pt x="538533" y="1737531"/>
                </a:lnTo>
                <a:lnTo>
                  <a:pt x="1707048" y="269266"/>
                </a:lnTo>
                <a:lnTo>
                  <a:pt x="1385707" y="12701"/>
                </a:lnTo>
                <a:close/>
              </a:path>
            </a:pathLst>
          </a:custGeom>
          <a:blipFill>
            <a:blip r:embed="rId4"/>
            <a:srcRect/>
            <a:stretch>
              <a:fillRect l="-67195" t="6186" r="8111" b="-100456"/>
            </a:stretch>
          </a:blipFill>
          <a:ln w="12700" cap="flat">
            <a:noFill/>
            <a:prstDash val="solid"/>
            <a:miter/>
          </a:ln>
        </p:spPr>
        <p:txBody>
          <a:bodyPr rtlCol="0" anchor="ctr"/>
          <a:lstStyle/>
          <a:p>
            <a:endParaRPr lang="en-US" noProof="0" dirty="0"/>
          </a:p>
        </p:txBody>
      </p:sp>
      <p:sp>
        <p:nvSpPr>
          <p:cNvPr id="15" name="Freeform: Shape 14">
            <a:extLst>
              <a:ext uri="{FF2B5EF4-FFF2-40B4-BE49-F238E27FC236}">
                <a16:creationId xmlns:a16="http://schemas.microsoft.com/office/drawing/2014/main" id="{92C0F1FD-7849-4263-82D0-842B579C6E4E}"/>
              </a:ext>
            </a:extLst>
          </p:cNvPr>
          <p:cNvSpPr/>
          <p:nvPr/>
        </p:nvSpPr>
        <p:spPr>
          <a:xfrm>
            <a:off x="8228540" y="3516857"/>
            <a:ext cx="3975491" cy="1663864"/>
          </a:xfrm>
          <a:custGeom>
            <a:avLst/>
            <a:gdLst>
              <a:gd name="connsiteX0" fmla="*/ 187978 w 3975491"/>
              <a:gd name="connsiteY0" fmla="*/ 12701 h 1663863"/>
              <a:gd name="connsiteX1" fmla="*/ 12701 w 3975491"/>
              <a:gd name="connsiteY1" fmla="*/ 859875 h 1663863"/>
              <a:gd name="connsiteX2" fmla="*/ 3965330 w 3975491"/>
              <a:gd name="connsiteY2" fmla="*/ 1657513 h 1663863"/>
              <a:gd name="connsiteX3" fmla="*/ 3965330 w 3975491"/>
              <a:gd name="connsiteY3" fmla="*/ 773506 h 1663863"/>
            </a:gdLst>
            <a:ahLst/>
            <a:cxnLst>
              <a:cxn ang="0">
                <a:pos x="connsiteX0" y="connsiteY0"/>
              </a:cxn>
              <a:cxn ang="0">
                <a:pos x="connsiteX1" y="connsiteY1"/>
              </a:cxn>
              <a:cxn ang="0">
                <a:pos x="connsiteX2" y="connsiteY2"/>
              </a:cxn>
              <a:cxn ang="0">
                <a:pos x="connsiteX3" y="connsiteY3"/>
              </a:cxn>
            </a:cxnLst>
            <a:rect l="l" t="t" r="r" b="b"/>
            <a:pathLst>
              <a:path w="3975491" h="1663863">
                <a:moveTo>
                  <a:pt x="187978" y="12701"/>
                </a:moveTo>
                <a:lnTo>
                  <a:pt x="12701" y="859875"/>
                </a:lnTo>
                <a:lnTo>
                  <a:pt x="3965330" y="1657513"/>
                </a:lnTo>
                <a:lnTo>
                  <a:pt x="3965330" y="773506"/>
                </a:lnTo>
                <a:close/>
              </a:path>
            </a:pathLst>
          </a:custGeom>
          <a:gradFill flip="none" rotWithShape="1">
            <a:gsLst>
              <a:gs pos="0">
                <a:schemeClr val="tx2"/>
              </a:gs>
              <a:gs pos="100000">
                <a:schemeClr val="tx1"/>
              </a:gs>
            </a:gsLst>
            <a:lin ang="0" scaled="1"/>
            <a:tileRect/>
          </a:gradFill>
          <a:ln w="12700" cap="flat">
            <a:noFill/>
            <a:prstDash val="solid"/>
            <a:miter/>
          </a:ln>
        </p:spPr>
        <p:txBody>
          <a:bodyPr rtlCol="0" anchor="ctr"/>
          <a:lstStyle/>
          <a:p>
            <a:endParaRPr lang="en-US" noProof="0" dirty="0"/>
          </a:p>
        </p:txBody>
      </p:sp>
      <p:sp>
        <p:nvSpPr>
          <p:cNvPr id="21" name="Title 1">
            <a:extLst>
              <a:ext uri="{FF2B5EF4-FFF2-40B4-BE49-F238E27FC236}">
                <a16:creationId xmlns:a16="http://schemas.microsoft.com/office/drawing/2014/main" id="{380A7FB8-9381-48A6-9B35-958A6319C88F}"/>
              </a:ext>
            </a:extLst>
          </p:cNvPr>
          <p:cNvSpPr>
            <a:spLocks noGrp="1"/>
          </p:cNvSpPr>
          <p:nvPr>
            <p:ph type="title" hasCustomPrompt="1"/>
          </p:nvPr>
        </p:nvSpPr>
        <p:spPr>
          <a:xfrm rot="840000">
            <a:off x="7388594" y="2045086"/>
            <a:ext cx="4821219" cy="1325563"/>
          </a:xfrm>
        </p:spPr>
        <p:txBody>
          <a:bodyPr>
            <a:normAutofit/>
          </a:bodyPr>
          <a:lstStyle>
            <a:lvl1pPr algn="ctr">
              <a:defRPr sz="5500">
                <a:solidFill>
                  <a:schemeClr val="bg1"/>
                </a:solidFill>
              </a:defRPr>
            </a:lvl1pPr>
          </a:lstStyle>
          <a:p>
            <a:r>
              <a:rPr lang="en-US" noProof="0"/>
              <a:t>Thank You!</a:t>
            </a:r>
          </a:p>
        </p:txBody>
      </p:sp>
      <p:grpSp>
        <p:nvGrpSpPr>
          <p:cNvPr id="23" name="Graphic 21">
            <a:extLst>
              <a:ext uri="{FF2B5EF4-FFF2-40B4-BE49-F238E27FC236}">
                <a16:creationId xmlns:a16="http://schemas.microsoft.com/office/drawing/2014/main" id="{D5BA1DFF-80CB-48BB-B37F-4E2BCFC360C5}"/>
              </a:ext>
            </a:extLst>
          </p:cNvPr>
          <p:cNvGrpSpPr/>
          <p:nvPr/>
        </p:nvGrpSpPr>
        <p:grpSpPr>
          <a:xfrm>
            <a:off x="-12667" y="718133"/>
            <a:ext cx="6444343" cy="6146228"/>
            <a:chOff x="-12667" y="718133"/>
            <a:chExt cx="6444343" cy="6146228"/>
          </a:xfrm>
        </p:grpSpPr>
        <p:sp>
          <p:nvSpPr>
            <p:cNvPr id="24" name="Freeform: Shape 23">
              <a:extLst>
                <a:ext uri="{FF2B5EF4-FFF2-40B4-BE49-F238E27FC236}">
                  <a16:creationId xmlns:a16="http://schemas.microsoft.com/office/drawing/2014/main" id="{F56FD6C1-6CCE-49C3-AC4A-61DC82552BCB}"/>
                </a:ext>
              </a:extLst>
            </p:cNvPr>
            <p:cNvSpPr/>
            <p:nvPr/>
          </p:nvSpPr>
          <p:spPr>
            <a:xfrm>
              <a:off x="-12667" y="4352590"/>
              <a:ext cx="6431657" cy="2511771"/>
            </a:xfrm>
            <a:custGeom>
              <a:avLst/>
              <a:gdLst>
                <a:gd name="connsiteX0" fmla="*/ 6224862 w 6431657"/>
                <a:gd name="connsiteY0" fmla="*/ 12667 h 2511771"/>
                <a:gd name="connsiteX1" fmla="*/ 12667 w 6431657"/>
                <a:gd name="connsiteY1" fmla="*/ 1593307 h 2511771"/>
                <a:gd name="connsiteX2" fmla="*/ 12667 w 6431657"/>
                <a:gd name="connsiteY2" fmla="*/ 2500336 h 2511771"/>
                <a:gd name="connsiteX3" fmla="*/ 1746804 w 6431657"/>
                <a:gd name="connsiteY3" fmla="*/ 2500336 h 2511771"/>
                <a:gd name="connsiteX4" fmla="*/ 6431638 w 6431657"/>
                <a:gd name="connsiteY4" fmla="*/ 1191170 h 2511771"/>
                <a:gd name="connsiteX5" fmla="*/ 6224862 w 6431657"/>
                <a:gd name="connsiteY5" fmla="*/ 12667 h 251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1657" h="2511771">
                  <a:moveTo>
                    <a:pt x="6224862" y="12667"/>
                  </a:moveTo>
                  <a:cubicBezTo>
                    <a:pt x="3088953" y="398313"/>
                    <a:pt x="777616" y="1274896"/>
                    <a:pt x="12667" y="1593307"/>
                  </a:cubicBezTo>
                  <a:lnTo>
                    <a:pt x="12667" y="2500336"/>
                  </a:lnTo>
                  <a:lnTo>
                    <a:pt x="1746804" y="2500336"/>
                  </a:lnTo>
                  <a:cubicBezTo>
                    <a:pt x="2964633" y="2034770"/>
                    <a:pt x="4634073" y="1490553"/>
                    <a:pt x="6431638" y="1191170"/>
                  </a:cubicBezTo>
                  <a:cubicBezTo>
                    <a:pt x="6351719" y="725604"/>
                    <a:pt x="6316198" y="469353"/>
                    <a:pt x="6224862" y="12667"/>
                  </a:cubicBezTo>
                  <a:close/>
                </a:path>
              </a:pathLst>
            </a:custGeom>
            <a:gradFill>
              <a:gsLst>
                <a:gs pos="0">
                  <a:schemeClr val="accent5">
                    <a:alpha val="5000"/>
                  </a:schemeClr>
                </a:gs>
                <a:gs pos="100000">
                  <a:schemeClr val="bg2">
                    <a:alpha val="20000"/>
                  </a:schemeClr>
                </a:gs>
              </a:gsLst>
              <a:lin ang="54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84BDD5BB-895B-42CC-BF18-F102D9F03740}"/>
                </a:ext>
              </a:extLst>
            </p:cNvPr>
            <p:cNvSpPr/>
            <p:nvPr/>
          </p:nvSpPr>
          <p:spPr>
            <a:xfrm>
              <a:off x="-12667" y="718133"/>
              <a:ext cx="6444343" cy="5936914"/>
            </a:xfrm>
            <a:custGeom>
              <a:avLst/>
              <a:gdLst>
                <a:gd name="connsiteX0" fmla="*/ 12667 w 6444342"/>
                <a:gd name="connsiteY0" fmla="*/ 5930553 h 5936914"/>
                <a:gd name="connsiteX1" fmla="*/ 6443056 w 6444342"/>
                <a:gd name="connsiteY1" fmla="*/ 4796450 h 5936914"/>
                <a:gd name="connsiteX2" fmla="*/ 6443056 w 6444342"/>
                <a:gd name="connsiteY2" fmla="*/ 4785033 h 5936914"/>
                <a:gd name="connsiteX3" fmla="*/ 5605798 w 6444342"/>
                <a:gd name="connsiteY3" fmla="*/ 12667 h 5936914"/>
                <a:gd name="connsiteX4" fmla="*/ 12667 w 6444342"/>
                <a:gd name="connsiteY4" fmla="*/ 994541 h 5936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4342" h="5936914">
                  <a:moveTo>
                    <a:pt x="12667" y="5930553"/>
                  </a:moveTo>
                  <a:lnTo>
                    <a:pt x="6443056" y="4796450"/>
                  </a:lnTo>
                  <a:lnTo>
                    <a:pt x="6443056" y="4785033"/>
                  </a:lnTo>
                  <a:lnTo>
                    <a:pt x="5605798" y="12667"/>
                  </a:lnTo>
                  <a:lnTo>
                    <a:pt x="12667" y="994541"/>
                  </a:lnTo>
                  <a:close/>
                </a:path>
              </a:pathLst>
            </a:custGeom>
            <a:gradFill flip="none" rotWithShape="1">
              <a:gsLst>
                <a:gs pos="0">
                  <a:schemeClr val="accent5"/>
                </a:gs>
                <a:gs pos="100000">
                  <a:schemeClr val="bg2"/>
                </a:gs>
              </a:gsLst>
              <a:lin ang="10800000" scaled="1"/>
              <a:tileRect/>
            </a:gradFill>
            <a:ln w="12681"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B9D3DF9C-F94C-4251-879E-05A0C17C1AC4}"/>
                </a:ext>
              </a:extLst>
            </p:cNvPr>
            <p:cNvSpPr/>
            <p:nvPr/>
          </p:nvSpPr>
          <p:spPr>
            <a:xfrm>
              <a:off x="-12667" y="1036544"/>
              <a:ext cx="6114514" cy="5366057"/>
            </a:xfrm>
            <a:custGeom>
              <a:avLst/>
              <a:gdLst>
                <a:gd name="connsiteX0" fmla="*/ 5366039 w 6114514"/>
                <a:gd name="connsiteY0" fmla="*/ 12667 h 5366057"/>
                <a:gd name="connsiteX1" fmla="*/ 12667 w 6114514"/>
                <a:gd name="connsiteY1" fmla="*/ 976781 h 5366057"/>
                <a:gd name="connsiteX2" fmla="*/ 12667 w 6114514"/>
                <a:gd name="connsiteY2" fmla="*/ 1014838 h 5366057"/>
                <a:gd name="connsiteX3" fmla="*/ 5335593 w 6114514"/>
                <a:gd name="connsiteY3" fmla="*/ 57067 h 5366057"/>
                <a:gd name="connsiteX4" fmla="*/ 6062484 w 6114514"/>
                <a:gd name="connsiteY4" fmla="*/ 4231936 h 5366057"/>
                <a:gd name="connsiteX5" fmla="*/ 12667 w 6114514"/>
                <a:gd name="connsiteY5" fmla="*/ 5320370 h 5366057"/>
                <a:gd name="connsiteX6" fmla="*/ 12667 w 6114514"/>
                <a:gd name="connsiteY6" fmla="*/ 5358427 h 5366057"/>
                <a:gd name="connsiteX7" fmla="*/ 6087856 w 6114514"/>
                <a:gd name="connsiteY7" fmla="*/ 4266187 h 5366057"/>
                <a:gd name="connsiteX8" fmla="*/ 6106884 w 6114514"/>
                <a:gd name="connsiteY8" fmla="*/ 4262382 h 5366057"/>
                <a:gd name="connsiteX9" fmla="*/ 5369844 w 6114514"/>
                <a:gd name="connsiteY9" fmla="*/ 31696 h 53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4514" h="5366057">
                  <a:moveTo>
                    <a:pt x="5366039" y="12667"/>
                  </a:moveTo>
                  <a:lnTo>
                    <a:pt x="12667" y="976781"/>
                  </a:lnTo>
                  <a:lnTo>
                    <a:pt x="12667" y="1014838"/>
                  </a:lnTo>
                  <a:lnTo>
                    <a:pt x="5335593" y="57067"/>
                  </a:lnTo>
                  <a:lnTo>
                    <a:pt x="6062484" y="4231936"/>
                  </a:lnTo>
                  <a:lnTo>
                    <a:pt x="12667" y="5320370"/>
                  </a:lnTo>
                  <a:lnTo>
                    <a:pt x="12667" y="5358427"/>
                  </a:lnTo>
                  <a:lnTo>
                    <a:pt x="6087856" y="4266187"/>
                  </a:lnTo>
                  <a:lnTo>
                    <a:pt x="6106884" y="4262382"/>
                  </a:lnTo>
                  <a:lnTo>
                    <a:pt x="5369844" y="31696"/>
                  </a:lnTo>
                  <a:close/>
                </a:path>
              </a:pathLst>
            </a:custGeom>
            <a:solidFill>
              <a:schemeClr val="bg1"/>
            </a:solidFill>
            <a:ln w="12681" cap="flat">
              <a:noFill/>
              <a:prstDash val="solid"/>
              <a:miter/>
            </a:ln>
          </p:spPr>
          <p:txBody>
            <a:bodyPr rtlCol="0" anchor="ctr"/>
            <a:lstStyle/>
            <a:p>
              <a:endParaRPr lang="en-US" noProof="0" dirty="0"/>
            </a:p>
          </p:txBody>
        </p:sp>
      </p:grpSp>
      <p:sp>
        <p:nvSpPr>
          <p:cNvPr id="30" name="Picture Placeholder 28">
            <a:extLst>
              <a:ext uri="{FF2B5EF4-FFF2-40B4-BE49-F238E27FC236}">
                <a16:creationId xmlns:a16="http://schemas.microsoft.com/office/drawing/2014/main" id="{F9A3D860-4FE0-494E-B1EC-0DC1F2574D44}"/>
              </a:ext>
            </a:extLst>
          </p:cNvPr>
          <p:cNvSpPr>
            <a:spLocks noGrp="1"/>
          </p:cNvSpPr>
          <p:nvPr>
            <p:ph type="pic" sz="quarter" idx="13"/>
          </p:nvPr>
        </p:nvSpPr>
        <p:spPr>
          <a:xfrm>
            <a:off x="-1600" y="1096296"/>
            <a:ext cx="6052552" cy="5259842"/>
          </a:xfrm>
          <a:custGeom>
            <a:avLst/>
            <a:gdLst>
              <a:gd name="connsiteX0" fmla="*/ 0 w 914400"/>
              <a:gd name="connsiteY0" fmla="*/ 914400 h 914400"/>
              <a:gd name="connsiteX1" fmla="*/ 228600 w 914400"/>
              <a:gd name="connsiteY1" fmla="*/ 0 h 914400"/>
              <a:gd name="connsiteX2" fmla="*/ 685800 w 914400"/>
              <a:gd name="connsiteY2" fmla="*/ 0 h 914400"/>
              <a:gd name="connsiteX3" fmla="*/ 914400 w 914400"/>
              <a:gd name="connsiteY3" fmla="*/ 914400 h 914400"/>
              <a:gd name="connsiteX4" fmla="*/ 0 w 914400"/>
              <a:gd name="connsiteY4" fmla="*/ 914400 h 914400"/>
              <a:gd name="connsiteX0" fmla="*/ 0 w 914400"/>
              <a:gd name="connsiteY0" fmla="*/ 939114 h 939114"/>
              <a:gd name="connsiteX1" fmla="*/ 228600 w 914400"/>
              <a:gd name="connsiteY1" fmla="*/ 24714 h 939114"/>
              <a:gd name="connsiteX2" fmla="*/ 681681 w 914400"/>
              <a:gd name="connsiteY2" fmla="*/ 0 h 939114"/>
              <a:gd name="connsiteX3" fmla="*/ 914400 w 914400"/>
              <a:gd name="connsiteY3" fmla="*/ 939114 h 939114"/>
              <a:gd name="connsiteX4" fmla="*/ 0 w 914400"/>
              <a:gd name="connsiteY4" fmla="*/ 939114 h 939114"/>
              <a:gd name="connsiteX0" fmla="*/ 891746 w 1806146"/>
              <a:gd name="connsiteY0" fmla="*/ 939114 h 939114"/>
              <a:gd name="connsiteX1" fmla="*/ 0 w 1806146"/>
              <a:gd name="connsiteY1" fmla="*/ 284206 h 939114"/>
              <a:gd name="connsiteX2" fmla="*/ 1573427 w 1806146"/>
              <a:gd name="connsiteY2" fmla="*/ 0 h 939114"/>
              <a:gd name="connsiteX3" fmla="*/ 1806146 w 1806146"/>
              <a:gd name="connsiteY3" fmla="*/ 939114 h 939114"/>
              <a:gd name="connsiteX4" fmla="*/ 891746 w 1806146"/>
              <a:gd name="connsiteY4" fmla="*/ 939114 h 939114"/>
              <a:gd name="connsiteX0" fmla="*/ 891746 w 1806146"/>
              <a:gd name="connsiteY0" fmla="*/ 943233 h 943233"/>
              <a:gd name="connsiteX1" fmla="*/ 0 w 1806146"/>
              <a:gd name="connsiteY1" fmla="*/ 288325 h 943233"/>
              <a:gd name="connsiteX2" fmla="*/ 1577546 w 1806146"/>
              <a:gd name="connsiteY2" fmla="*/ 0 h 943233"/>
              <a:gd name="connsiteX3" fmla="*/ 1806146 w 1806146"/>
              <a:gd name="connsiteY3" fmla="*/ 943233 h 943233"/>
              <a:gd name="connsiteX4" fmla="*/ 891746 w 1806146"/>
              <a:gd name="connsiteY4" fmla="*/ 943233 h 943233"/>
              <a:gd name="connsiteX0" fmla="*/ 891746 w 2286594"/>
              <a:gd name="connsiteY0" fmla="*/ 943233 h 4182379"/>
              <a:gd name="connsiteX1" fmla="*/ 0 w 2286594"/>
              <a:gd name="connsiteY1" fmla="*/ 288325 h 4182379"/>
              <a:gd name="connsiteX2" fmla="*/ 1577546 w 2286594"/>
              <a:gd name="connsiteY2" fmla="*/ 0 h 4182379"/>
              <a:gd name="connsiteX3" fmla="*/ 2286594 w 2286594"/>
              <a:gd name="connsiteY3" fmla="*/ 4182379 h 4182379"/>
              <a:gd name="connsiteX4" fmla="*/ 891746 w 2286594"/>
              <a:gd name="connsiteY4" fmla="*/ 943233 h 4182379"/>
              <a:gd name="connsiteX0" fmla="*/ 0 w 5997845"/>
              <a:gd name="connsiteY0" fmla="*/ 5220765 h 5220765"/>
              <a:gd name="connsiteX1" fmla="*/ 3711251 w 5997845"/>
              <a:gd name="connsiteY1" fmla="*/ 288325 h 5220765"/>
              <a:gd name="connsiteX2" fmla="*/ 5288797 w 5997845"/>
              <a:gd name="connsiteY2" fmla="*/ 0 h 5220765"/>
              <a:gd name="connsiteX3" fmla="*/ 5997845 w 5997845"/>
              <a:gd name="connsiteY3" fmla="*/ 4182379 h 5220765"/>
              <a:gd name="connsiteX4" fmla="*/ 0 w 5997845"/>
              <a:gd name="connsiteY4" fmla="*/ 5220765 h 5220765"/>
              <a:gd name="connsiteX0" fmla="*/ 0 w 5997845"/>
              <a:gd name="connsiteY0" fmla="*/ 5220765 h 5220765"/>
              <a:gd name="connsiteX1" fmla="*/ 7156 w 5997845"/>
              <a:gd name="connsiteY1" fmla="*/ 970251 h 5220765"/>
              <a:gd name="connsiteX2" fmla="*/ 5288797 w 5997845"/>
              <a:gd name="connsiteY2" fmla="*/ 0 h 5220765"/>
              <a:gd name="connsiteX3" fmla="*/ 5997845 w 5997845"/>
              <a:gd name="connsiteY3" fmla="*/ 4182379 h 5220765"/>
              <a:gd name="connsiteX4" fmla="*/ 0 w 5997845"/>
              <a:gd name="connsiteY4" fmla="*/ 5220765 h 5220765"/>
              <a:gd name="connsiteX0" fmla="*/ 20358 w 6018203"/>
              <a:gd name="connsiteY0" fmla="*/ 5220765 h 5220765"/>
              <a:gd name="connsiteX1" fmla="*/ 160 w 6018203"/>
              <a:gd name="connsiteY1" fmla="*/ 950713 h 5220765"/>
              <a:gd name="connsiteX2" fmla="*/ 5309155 w 6018203"/>
              <a:gd name="connsiteY2" fmla="*/ 0 h 5220765"/>
              <a:gd name="connsiteX3" fmla="*/ 6018203 w 6018203"/>
              <a:gd name="connsiteY3" fmla="*/ 4182379 h 5220765"/>
              <a:gd name="connsiteX4" fmla="*/ 20358 w 6018203"/>
              <a:gd name="connsiteY4" fmla="*/ 5220765 h 5220765"/>
              <a:gd name="connsiteX0" fmla="*/ 0 w 6025199"/>
              <a:gd name="connsiteY0" fmla="*/ 5252027 h 5252027"/>
              <a:gd name="connsiteX1" fmla="*/ 7156 w 6025199"/>
              <a:gd name="connsiteY1" fmla="*/ 950713 h 5252027"/>
              <a:gd name="connsiteX2" fmla="*/ 5316151 w 6025199"/>
              <a:gd name="connsiteY2" fmla="*/ 0 h 5252027"/>
              <a:gd name="connsiteX3" fmla="*/ 6025199 w 6025199"/>
              <a:gd name="connsiteY3" fmla="*/ 4182379 h 5252027"/>
              <a:gd name="connsiteX4" fmla="*/ 0 w 6025199"/>
              <a:gd name="connsiteY4" fmla="*/ 5252027 h 5252027"/>
              <a:gd name="connsiteX0" fmla="*/ 0 w 6048645"/>
              <a:gd name="connsiteY0" fmla="*/ 5252027 h 5252027"/>
              <a:gd name="connsiteX1" fmla="*/ 7156 w 6048645"/>
              <a:gd name="connsiteY1" fmla="*/ 950713 h 5252027"/>
              <a:gd name="connsiteX2" fmla="*/ 5316151 w 6048645"/>
              <a:gd name="connsiteY2" fmla="*/ 0 h 5252027"/>
              <a:gd name="connsiteX3" fmla="*/ 6048645 w 6048645"/>
              <a:gd name="connsiteY3" fmla="*/ 4162841 h 5252027"/>
              <a:gd name="connsiteX4" fmla="*/ 0 w 6048645"/>
              <a:gd name="connsiteY4" fmla="*/ 5252027 h 5252027"/>
              <a:gd name="connsiteX0" fmla="*/ 0 w 6052552"/>
              <a:gd name="connsiteY0" fmla="*/ 5252027 h 5252027"/>
              <a:gd name="connsiteX1" fmla="*/ 7156 w 6052552"/>
              <a:gd name="connsiteY1" fmla="*/ 950713 h 5252027"/>
              <a:gd name="connsiteX2" fmla="*/ 5316151 w 6052552"/>
              <a:gd name="connsiteY2" fmla="*/ 0 h 5252027"/>
              <a:gd name="connsiteX3" fmla="*/ 6052552 w 6052552"/>
              <a:gd name="connsiteY3" fmla="*/ 4158933 h 5252027"/>
              <a:gd name="connsiteX4" fmla="*/ 0 w 6052552"/>
              <a:gd name="connsiteY4" fmla="*/ 5252027 h 5252027"/>
              <a:gd name="connsiteX0" fmla="*/ 0 w 6052552"/>
              <a:gd name="connsiteY0" fmla="*/ 5259842 h 5259842"/>
              <a:gd name="connsiteX1" fmla="*/ 7156 w 6052552"/>
              <a:gd name="connsiteY1" fmla="*/ 958528 h 5259842"/>
              <a:gd name="connsiteX2" fmla="*/ 5320059 w 6052552"/>
              <a:gd name="connsiteY2" fmla="*/ 0 h 5259842"/>
              <a:gd name="connsiteX3" fmla="*/ 6052552 w 6052552"/>
              <a:gd name="connsiteY3" fmla="*/ 4166748 h 5259842"/>
              <a:gd name="connsiteX4" fmla="*/ 0 w 6052552"/>
              <a:gd name="connsiteY4" fmla="*/ 5259842 h 5259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2552" h="5259842">
                <a:moveTo>
                  <a:pt x="0" y="5259842"/>
                </a:moveTo>
                <a:cubicBezTo>
                  <a:pt x="2385" y="3843004"/>
                  <a:pt x="4771" y="2375366"/>
                  <a:pt x="7156" y="958528"/>
                </a:cubicBezTo>
                <a:lnTo>
                  <a:pt x="5320059" y="0"/>
                </a:lnTo>
                <a:lnTo>
                  <a:pt x="6052552" y="4166748"/>
                </a:lnTo>
                <a:lnTo>
                  <a:pt x="0" y="5259842"/>
                </a:lnTo>
                <a:close/>
              </a:path>
            </a:pathLst>
          </a:custGeom>
          <a:ln>
            <a:solidFill>
              <a:schemeClr val="bg1">
                <a:lumMod val="75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35" name="Text Placeholder 34">
            <a:extLst>
              <a:ext uri="{FF2B5EF4-FFF2-40B4-BE49-F238E27FC236}">
                <a16:creationId xmlns:a16="http://schemas.microsoft.com/office/drawing/2014/main" id="{D53A16E5-EEB1-409A-9BF4-71F08DF7BF95}"/>
              </a:ext>
            </a:extLst>
          </p:cNvPr>
          <p:cNvSpPr>
            <a:spLocks noGrp="1"/>
          </p:cNvSpPr>
          <p:nvPr>
            <p:ph type="body" sz="quarter" idx="14"/>
          </p:nvPr>
        </p:nvSpPr>
        <p:spPr>
          <a:xfrm rot="720000">
            <a:off x="8526498" y="4052877"/>
            <a:ext cx="3689627" cy="642938"/>
          </a:xfrm>
        </p:spPr>
        <p:txBody>
          <a:bodyPr anchor="ctr" anchorCtr="0">
            <a:noAutofit/>
          </a:bodyPr>
          <a:lstStyle>
            <a:lvl1pPr marL="0" indent="0">
              <a:buNone/>
              <a:defRPr sz="2600" b="1">
                <a:solidFill>
                  <a:schemeClr val="bg1"/>
                </a:solidFill>
              </a:defRPr>
            </a:lvl1pPr>
            <a:lvl2pPr marL="457200" indent="0">
              <a:buNone/>
              <a:defRPr sz="2600">
                <a:solidFill>
                  <a:schemeClr val="bg1"/>
                </a:solidFill>
              </a:defRPr>
            </a:lvl2pPr>
            <a:lvl3pPr marL="914400" indent="0">
              <a:buNone/>
              <a:defRPr sz="2600">
                <a:solidFill>
                  <a:schemeClr val="bg1"/>
                </a:solidFill>
              </a:defRPr>
            </a:lvl3pPr>
            <a:lvl4pPr marL="1371600" indent="0">
              <a:buNone/>
              <a:defRPr sz="2600">
                <a:solidFill>
                  <a:schemeClr val="bg1"/>
                </a:solidFill>
              </a:defRPr>
            </a:lvl4pPr>
            <a:lvl5pPr marL="1828800" indent="0">
              <a:buNone/>
              <a:defRPr sz="2600">
                <a:solidFill>
                  <a:schemeClr val="bg1"/>
                </a:solidFill>
              </a:defRPr>
            </a:lvl5pPr>
          </a:lstStyle>
          <a:p>
            <a:pPr lvl="0"/>
            <a:r>
              <a:rPr lang="en-US" noProof="0"/>
              <a:t>Click to edit Master text styles</a:t>
            </a:r>
          </a:p>
        </p:txBody>
      </p:sp>
    </p:spTree>
    <p:extLst>
      <p:ext uri="{BB962C8B-B14F-4D97-AF65-F5344CB8AC3E}">
        <p14:creationId xmlns:p14="http://schemas.microsoft.com/office/powerpoint/2010/main" val="2256173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21020577">
            <a:off x="630442" y="2818995"/>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23" name="Subtitle 2">
            <a:extLst>
              <a:ext uri="{FF2B5EF4-FFF2-40B4-BE49-F238E27FC236}">
                <a16:creationId xmlns:a16="http://schemas.microsoft.com/office/drawing/2014/main" id="{EEDE58A0-A534-4BA6-A842-9291BD21B3B3}"/>
              </a:ext>
            </a:extLst>
          </p:cNvPr>
          <p:cNvSpPr>
            <a:spLocks noGrp="1"/>
          </p:cNvSpPr>
          <p:nvPr>
            <p:ph type="subTitle" idx="1" hasCustomPrompt="1"/>
          </p:nvPr>
        </p:nvSpPr>
        <p:spPr>
          <a:xfrm rot="853085">
            <a:off x="7075878" y="2826510"/>
            <a:ext cx="4975641" cy="1655762"/>
          </a:xfrm>
        </p:spPr>
        <p:txBody>
          <a:bodyPr anchor="ctr">
            <a:normAutofit/>
          </a:bodyPr>
          <a:lstStyle>
            <a:lvl1pPr marL="0" indent="0" algn="l">
              <a:buFont typeface="Arial" panose="020B0604020202020204" pitchFamily="34" charset="0"/>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655702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21" name="Text Placeholder 2">
            <a:extLst>
              <a:ext uri="{FF2B5EF4-FFF2-40B4-BE49-F238E27FC236}">
                <a16:creationId xmlns:a16="http://schemas.microsoft.com/office/drawing/2014/main" id="{E88D0B4A-E9EE-4F17-AF07-687763131457}"/>
              </a:ext>
            </a:extLst>
          </p:cNvPr>
          <p:cNvSpPr>
            <a:spLocks noGrp="1"/>
          </p:cNvSpPr>
          <p:nvPr>
            <p:ph type="body" idx="1"/>
          </p:nvPr>
        </p:nvSpPr>
        <p:spPr>
          <a:xfrm>
            <a:off x="3961075" y="3345999"/>
            <a:ext cx="7319700" cy="1500187"/>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1804643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22" name="Content Placeholder 2">
            <a:extLst>
              <a:ext uri="{FF2B5EF4-FFF2-40B4-BE49-F238E27FC236}">
                <a16:creationId xmlns:a16="http://schemas.microsoft.com/office/drawing/2014/main" id="{6C9B7F00-EB71-4AB0-9B4E-A64B7BB58EC5}"/>
              </a:ext>
            </a:extLst>
          </p:cNvPr>
          <p:cNvSpPr>
            <a:spLocks noGrp="1"/>
          </p:cNvSpPr>
          <p:nvPr>
            <p:ph idx="1"/>
          </p:nvPr>
        </p:nvSpPr>
        <p:spPr>
          <a:xfrm>
            <a:off x="911225" y="1825625"/>
            <a:ext cx="10442575"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91442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17" name="Content Placeholder 2">
            <a:extLst>
              <a:ext uri="{FF2B5EF4-FFF2-40B4-BE49-F238E27FC236}">
                <a16:creationId xmlns:a16="http://schemas.microsoft.com/office/drawing/2014/main" id="{F2DC463F-D8D9-4961-B44E-0CCDE38BA290}"/>
              </a:ext>
            </a:extLst>
          </p:cNvPr>
          <p:cNvSpPr>
            <a:spLocks noGrp="1"/>
          </p:cNvSpPr>
          <p:nvPr>
            <p:ph sz="half" idx="1"/>
          </p:nvPr>
        </p:nvSpPr>
        <p:spPr>
          <a:xfrm>
            <a:off x="838200" y="1825625"/>
            <a:ext cx="5181600" cy="397608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5DB1D622-84A6-489A-91BE-DF1D23C03B54}"/>
              </a:ext>
            </a:extLst>
          </p:cNvPr>
          <p:cNvSpPr>
            <a:spLocks noGrp="1"/>
          </p:cNvSpPr>
          <p:nvPr>
            <p:ph sz="half" idx="2"/>
          </p:nvPr>
        </p:nvSpPr>
        <p:spPr>
          <a:xfrm>
            <a:off x="6172200" y="1825625"/>
            <a:ext cx="5181600" cy="397608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13669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5870" y="312092"/>
            <a:ext cx="4391191" cy="1368122"/>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17" name="Text Placeholder 2">
            <a:extLst>
              <a:ext uri="{FF2B5EF4-FFF2-40B4-BE49-F238E27FC236}">
                <a16:creationId xmlns:a16="http://schemas.microsoft.com/office/drawing/2014/main" id="{5A6B27D7-F5EE-4688-B64B-CDC996CB368E}"/>
              </a:ext>
            </a:extLst>
          </p:cNvPr>
          <p:cNvSpPr>
            <a:spLocks noGrp="1"/>
          </p:cNvSpPr>
          <p:nvPr>
            <p:ph type="body" idx="1"/>
          </p:nvPr>
        </p:nvSpPr>
        <p:spPr>
          <a:xfrm>
            <a:off x="839788" y="1942689"/>
            <a:ext cx="5157787"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8" name="Content Placeholder 3">
            <a:extLst>
              <a:ext uri="{FF2B5EF4-FFF2-40B4-BE49-F238E27FC236}">
                <a16:creationId xmlns:a16="http://schemas.microsoft.com/office/drawing/2014/main" id="{9D3AFCF0-98C5-4ECC-A2A6-BA8BA0A64592}"/>
              </a:ext>
            </a:extLst>
          </p:cNvPr>
          <p:cNvSpPr>
            <a:spLocks noGrp="1"/>
          </p:cNvSpPr>
          <p:nvPr>
            <p:ph sz="half" idx="2"/>
          </p:nvPr>
        </p:nvSpPr>
        <p:spPr>
          <a:xfrm>
            <a:off x="839788" y="2638097"/>
            <a:ext cx="5157787" cy="318463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4">
            <a:extLst>
              <a:ext uri="{FF2B5EF4-FFF2-40B4-BE49-F238E27FC236}">
                <a16:creationId xmlns:a16="http://schemas.microsoft.com/office/drawing/2014/main" id="{3F44E47F-9EE9-414B-B2D8-DD6737905A30}"/>
              </a:ext>
            </a:extLst>
          </p:cNvPr>
          <p:cNvSpPr>
            <a:spLocks noGrp="1"/>
          </p:cNvSpPr>
          <p:nvPr>
            <p:ph type="body" sz="quarter" idx="3"/>
          </p:nvPr>
        </p:nvSpPr>
        <p:spPr>
          <a:xfrm>
            <a:off x="6172200" y="1942689"/>
            <a:ext cx="5183188"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0" name="Content Placeholder 5">
            <a:extLst>
              <a:ext uri="{FF2B5EF4-FFF2-40B4-BE49-F238E27FC236}">
                <a16:creationId xmlns:a16="http://schemas.microsoft.com/office/drawing/2014/main" id="{D8D8261D-A3B4-4909-8FCD-D7C160F42D85}"/>
              </a:ext>
            </a:extLst>
          </p:cNvPr>
          <p:cNvSpPr>
            <a:spLocks noGrp="1"/>
          </p:cNvSpPr>
          <p:nvPr>
            <p:ph sz="quarter" idx="4"/>
          </p:nvPr>
        </p:nvSpPr>
        <p:spPr>
          <a:xfrm>
            <a:off x="6172200" y="2638097"/>
            <a:ext cx="5183188" cy="318463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15233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6" name="Content Placeholder 2">
            <a:extLst>
              <a:ext uri="{FF2B5EF4-FFF2-40B4-BE49-F238E27FC236}">
                <a16:creationId xmlns:a16="http://schemas.microsoft.com/office/drawing/2014/main" id="{9E80D7DF-92B2-4A46-AA79-DDC69AC8A8EE}"/>
              </a:ext>
            </a:extLst>
          </p:cNvPr>
          <p:cNvSpPr>
            <a:spLocks noGrp="1"/>
          </p:cNvSpPr>
          <p:nvPr>
            <p:ph idx="1"/>
          </p:nvPr>
        </p:nvSpPr>
        <p:spPr>
          <a:xfrm>
            <a:off x="5180012" y="1347788"/>
            <a:ext cx="6172200" cy="43305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3">
            <a:extLst>
              <a:ext uri="{FF2B5EF4-FFF2-40B4-BE49-F238E27FC236}">
                <a16:creationId xmlns:a16="http://schemas.microsoft.com/office/drawing/2014/main" id="{F0A242F9-0019-4B57-A03D-285B738367AC}"/>
              </a:ext>
            </a:extLst>
          </p:cNvPr>
          <p:cNvSpPr>
            <a:spLocks noGrp="1"/>
          </p:cNvSpPr>
          <p:nvPr>
            <p:ph type="body" sz="half" idx="2"/>
          </p:nvPr>
        </p:nvSpPr>
        <p:spPr>
          <a:xfrm>
            <a:off x="839788" y="2806262"/>
            <a:ext cx="3932237" cy="2872065"/>
          </a:xfrm>
          <a:gradFill>
            <a:gsLst>
              <a:gs pos="0">
                <a:schemeClr val="tx2"/>
              </a:gs>
              <a:gs pos="100000">
                <a:schemeClr val="tx1"/>
              </a:gs>
            </a:gsLst>
            <a:lin ang="10800000" scaled="1"/>
          </a:gradFill>
        </p:spPr>
        <p:txBody>
          <a:bodyPr lIns="274320" anchor="ctr">
            <a:normAutofit/>
          </a:bodyPr>
          <a:lstStyle>
            <a:lvl1pPr marL="0" indent="0">
              <a:buFont typeface="Arial" panose="020B0604020202020204" pitchFamily="34" charse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2" name="Title 1">
            <a:extLst>
              <a:ext uri="{FF2B5EF4-FFF2-40B4-BE49-F238E27FC236}">
                <a16:creationId xmlns:a16="http://schemas.microsoft.com/office/drawing/2014/main" id="{94A01F06-84A3-407F-8D89-167A9D402359}"/>
              </a:ext>
            </a:extLst>
          </p:cNvPr>
          <p:cNvSpPr>
            <a:spLocks noGrp="1"/>
          </p:cNvSpPr>
          <p:nvPr>
            <p:ph type="title"/>
          </p:nvPr>
        </p:nvSpPr>
        <p:spPr>
          <a:xfrm rot="21227985">
            <a:off x="857494" y="721373"/>
            <a:ext cx="3918639" cy="1325563"/>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199802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7" name="Picture Placeholder 2">
            <a:extLst>
              <a:ext uri="{FF2B5EF4-FFF2-40B4-BE49-F238E27FC236}">
                <a16:creationId xmlns:a16="http://schemas.microsoft.com/office/drawing/2014/main" id="{1C9B27A5-4499-4F2B-843D-B4AC979D3003}"/>
              </a:ext>
            </a:extLst>
          </p:cNvPr>
          <p:cNvSpPr>
            <a:spLocks noGrp="1"/>
          </p:cNvSpPr>
          <p:nvPr>
            <p:ph type="pic" idx="13"/>
          </p:nvPr>
        </p:nvSpPr>
        <p:spPr>
          <a:xfrm>
            <a:off x="5183188" y="1347788"/>
            <a:ext cx="6172200" cy="43305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8" name="Text Placeholder 3">
            <a:extLst>
              <a:ext uri="{FF2B5EF4-FFF2-40B4-BE49-F238E27FC236}">
                <a16:creationId xmlns:a16="http://schemas.microsoft.com/office/drawing/2014/main" id="{4C8F7DBB-2923-48F9-AE53-06CE214A362F}"/>
              </a:ext>
            </a:extLst>
          </p:cNvPr>
          <p:cNvSpPr>
            <a:spLocks noGrp="1"/>
          </p:cNvSpPr>
          <p:nvPr>
            <p:ph type="body" sz="half" idx="2"/>
          </p:nvPr>
        </p:nvSpPr>
        <p:spPr>
          <a:xfrm>
            <a:off x="839788" y="2603601"/>
            <a:ext cx="3932237" cy="3074726"/>
          </a:xfrm>
          <a:gradFill>
            <a:gsLst>
              <a:gs pos="0">
                <a:schemeClr val="tx2"/>
              </a:gs>
              <a:gs pos="100000">
                <a:schemeClr val="tx1"/>
              </a:gs>
            </a:gsLst>
            <a:lin ang="10800000" scaled="1"/>
          </a:gradFill>
        </p:spPr>
        <p:txBody>
          <a:bodyPr lIns="274320" anchor="ct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2" name="Title 1">
            <a:extLst>
              <a:ext uri="{FF2B5EF4-FFF2-40B4-BE49-F238E27FC236}">
                <a16:creationId xmlns:a16="http://schemas.microsoft.com/office/drawing/2014/main" id="{B6AB5B22-678B-4BFD-ABBC-49961466D4A8}"/>
              </a:ext>
            </a:extLst>
          </p:cNvPr>
          <p:cNvSpPr>
            <a:spLocks noGrp="1"/>
          </p:cNvSpPr>
          <p:nvPr>
            <p:ph type="title"/>
          </p:nvPr>
        </p:nvSpPr>
        <p:spPr>
          <a:xfrm rot="21228869">
            <a:off x="857652" y="725128"/>
            <a:ext cx="3833278" cy="1325563"/>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987248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Tree>
    <p:extLst>
      <p:ext uri="{BB962C8B-B14F-4D97-AF65-F5344CB8AC3E}">
        <p14:creationId xmlns:p14="http://schemas.microsoft.com/office/powerpoint/2010/main" val="224023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DDA29EA0-54CE-44CE-A619-B63EB6AA2D12}"/>
              </a:ext>
            </a:extLst>
          </p:cNvPr>
          <p:cNvSpPr>
            <a:spLocks noGrp="1"/>
          </p:cNvSpPr>
          <p:nvPr>
            <p:ph type="body" sz="quarter" idx="13"/>
          </p:nvPr>
        </p:nvSpPr>
        <p:spPr>
          <a:xfrm>
            <a:off x="1444441" y="2373246"/>
            <a:ext cx="9303119" cy="2111508"/>
          </a:xfrm>
        </p:spPr>
        <p:txBody>
          <a:bodyPr anchor="ctr">
            <a:normAutofit/>
          </a:bodyPr>
          <a:lstStyle>
            <a:lvl1pPr marL="0" indent="0" algn="ctr">
              <a:buNone/>
              <a:defRPr sz="6000"/>
            </a:lvl1pPr>
            <a:lvl2pPr marL="457200" indent="0">
              <a:buNone/>
              <a:defRPr/>
            </a:lvl2pPr>
          </a:lstStyle>
          <a:p>
            <a:pPr lvl="0"/>
            <a:r>
              <a:rPr lang="en-US" noProof="0"/>
              <a:t>Click to edit Master text styles</a:t>
            </a:r>
          </a:p>
        </p:txBody>
      </p:sp>
    </p:spTree>
    <p:extLst>
      <p:ext uri="{BB962C8B-B14F-4D97-AF65-F5344CB8AC3E}">
        <p14:creationId xmlns:p14="http://schemas.microsoft.com/office/powerpoint/2010/main" val="1225526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6" name="Picture Placeholder 15">
            <a:extLst>
              <a:ext uri="{FF2B5EF4-FFF2-40B4-BE49-F238E27FC236}">
                <a16:creationId xmlns:a16="http://schemas.microsoft.com/office/drawing/2014/main" id="{18500C30-FF27-4A5C-AA4F-B1D5C57A0F7F}"/>
              </a:ext>
            </a:extLst>
          </p:cNvPr>
          <p:cNvSpPr>
            <a:spLocks noGrp="1"/>
          </p:cNvSpPr>
          <p:nvPr>
            <p:ph type="pic" sz="quarter" idx="13"/>
          </p:nvPr>
        </p:nvSpPr>
        <p:spPr>
          <a:xfrm>
            <a:off x="3314240" y="793217"/>
            <a:ext cx="8877760" cy="6064783"/>
          </a:xfrm>
          <a:custGeom>
            <a:avLst/>
            <a:gdLst>
              <a:gd name="connsiteX0" fmla="*/ 0 w 8534400"/>
              <a:gd name="connsiteY0" fmla="*/ 6043236 h 6043236"/>
              <a:gd name="connsiteX1" fmla="*/ 1510809 w 8534400"/>
              <a:gd name="connsiteY1" fmla="*/ 0 h 6043236"/>
              <a:gd name="connsiteX2" fmla="*/ 7023591 w 8534400"/>
              <a:gd name="connsiteY2" fmla="*/ 0 h 6043236"/>
              <a:gd name="connsiteX3" fmla="*/ 8534400 w 8534400"/>
              <a:gd name="connsiteY3" fmla="*/ 6043236 h 6043236"/>
              <a:gd name="connsiteX4" fmla="*/ 0 w 8534400"/>
              <a:gd name="connsiteY4" fmla="*/ 6043236 h 6043236"/>
              <a:gd name="connsiteX0" fmla="*/ 0 w 8534400"/>
              <a:gd name="connsiteY0" fmla="*/ 6043236 h 6043236"/>
              <a:gd name="connsiteX1" fmla="*/ 1510809 w 8534400"/>
              <a:gd name="connsiteY1" fmla="*/ 0 h 6043236"/>
              <a:gd name="connsiteX2" fmla="*/ 8518563 w 8534400"/>
              <a:gd name="connsiteY2" fmla="*/ 14514 h 6043236"/>
              <a:gd name="connsiteX3" fmla="*/ 8534400 w 8534400"/>
              <a:gd name="connsiteY3" fmla="*/ 6043236 h 6043236"/>
              <a:gd name="connsiteX4" fmla="*/ 0 w 8534400"/>
              <a:gd name="connsiteY4" fmla="*/ 6043236 h 6043236"/>
              <a:gd name="connsiteX0" fmla="*/ 317991 w 8852391"/>
              <a:gd name="connsiteY0" fmla="*/ 6028722 h 6028722"/>
              <a:gd name="connsiteX1" fmla="*/ 0 w 8852391"/>
              <a:gd name="connsiteY1" fmla="*/ 2162629 h 6028722"/>
              <a:gd name="connsiteX2" fmla="*/ 8836554 w 8852391"/>
              <a:gd name="connsiteY2" fmla="*/ 0 h 6028722"/>
              <a:gd name="connsiteX3" fmla="*/ 8852391 w 8852391"/>
              <a:gd name="connsiteY3" fmla="*/ 6028722 h 6028722"/>
              <a:gd name="connsiteX4" fmla="*/ 317991 w 8852391"/>
              <a:gd name="connsiteY4" fmla="*/ 6028722 h 6028722"/>
              <a:gd name="connsiteX0" fmla="*/ 913076 w 8852391"/>
              <a:gd name="connsiteY0" fmla="*/ 6043236 h 6043236"/>
              <a:gd name="connsiteX1" fmla="*/ 0 w 8852391"/>
              <a:gd name="connsiteY1" fmla="*/ 2162629 h 6043236"/>
              <a:gd name="connsiteX2" fmla="*/ 8836554 w 8852391"/>
              <a:gd name="connsiteY2" fmla="*/ 0 h 6043236"/>
              <a:gd name="connsiteX3" fmla="*/ 8852391 w 8852391"/>
              <a:gd name="connsiteY3" fmla="*/ 6028722 h 6043236"/>
              <a:gd name="connsiteX4" fmla="*/ 913076 w 8852391"/>
              <a:gd name="connsiteY4" fmla="*/ 6043236 h 6043236"/>
              <a:gd name="connsiteX0" fmla="*/ 933682 w 8872997"/>
              <a:gd name="connsiteY0" fmla="*/ 6043236 h 6043236"/>
              <a:gd name="connsiteX1" fmla="*/ 0 w 8872997"/>
              <a:gd name="connsiteY1" fmla="*/ 2167781 h 6043236"/>
              <a:gd name="connsiteX2" fmla="*/ 8857160 w 8872997"/>
              <a:gd name="connsiteY2" fmla="*/ 0 h 6043236"/>
              <a:gd name="connsiteX3" fmla="*/ 8872997 w 8872997"/>
              <a:gd name="connsiteY3" fmla="*/ 6028722 h 6043236"/>
              <a:gd name="connsiteX4" fmla="*/ 933682 w 8872997"/>
              <a:gd name="connsiteY4" fmla="*/ 6043236 h 6043236"/>
              <a:gd name="connsiteX0" fmla="*/ 933682 w 8872997"/>
              <a:gd name="connsiteY0" fmla="*/ 6050963 h 6050963"/>
              <a:gd name="connsiteX1" fmla="*/ 0 w 8872997"/>
              <a:gd name="connsiteY1" fmla="*/ 2167781 h 6050963"/>
              <a:gd name="connsiteX2" fmla="*/ 8857160 w 8872997"/>
              <a:gd name="connsiteY2" fmla="*/ 0 h 6050963"/>
              <a:gd name="connsiteX3" fmla="*/ 8872997 w 8872997"/>
              <a:gd name="connsiteY3" fmla="*/ 6028722 h 6050963"/>
              <a:gd name="connsiteX4" fmla="*/ 933682 w 8872997"/>
              <a:gd name="connsiteY4" fmla="*/ 6050963 h 6050963"/>
              <a:gd name="connsiteX0" fmla="*/ 933682 w 8872997"/>
              <a:gd name="connsiteY0" fmla="*/ 6050963 h 6054480"/>
              <a:gd name="connsiteX1" fmla="*/ 0 w 8872997"/>
              <a:gd name="connsiteY1" fmla="*/ 2167781 h 6054480"/>
              <a:gd name="connsiteX2" fmla="*/ 8857160 w 8872997"/>
              <a:gd name="connsiteY2" fmla="*/ 0 h 6054480"/>
              <a:gd name="connsiteX3" fmla="*/ 8872997 w 8872997"/>
              <a:gd name="connsiteY3" fmla="*/ 6054480 h 6054480"/>
              <a:gd name="connsiteX4" fmla="*/ 933682 w 8872997"/>
              <a:gd name="connsiteY4" fmla="*/ 6050963 h 6054480"/>
              <a:gd name="connsiteX0" fmla="*/ 933682 w 8875190"/>
              <a:gd name="connsiteY0" fmla="*/ 6063842 h 6067359"/>
              <a:gd name="connsiteX1" fmla="*/ 0 w 8875190"/>
              <a:gd name="connsiteY1" fmla="*/ 2180660 h 6067359"/>
              <a:gd name="connsiteX2" fmla="*/ 8875190 w 8875190"/>
              <a:gd name="connsiteY2" fmla="*/ 0 h 6067359"/>
              <a:gd name="connsiteX3" fmla="*/ 8872997 w 8875190"/>
              <a:gd name="connsiteY3" fmla="*/ 6067359 h 6067359"/>
              <a:gd name="connsiteX4" fmla="*/ 933682 w 8875190"/>
              <a:gd name="connsiteY4" fmla="*/ 6063842 h 6067359"/>
              <a:gd name="connsiteX0" fmla="*/ 933682 w 8872997"/>
              <a:gd name="connsiteY0" fmla="*/ 6061266 h 6064783"/>
              <a:gd name="connsiteX1" fmla="*/ 0 w 8872997"/>
              <a:gd name="connsiteY1" fmla="*/ 2178084 h 6064783"/>
              <a:gd name="connsiteX2" fmla="*/ 8872614 w 8872997"/>
              <a:gd name="connsiteY2" fmla="*/ 0 h 6064783"/>
              <a:gd name="connsiteX3" fmla="*/ 8872997 w 8872997"/>
              <a:gd name="connsiteY3" fmla="*/ 6064783 h 6064783"/>
              <a:gd name="connsiteX4" fmla="*/ 933682 w 8872997"/>
              <a:gd name="connsiteY4" fmla="*/ 6061266 h 6064783"/>
              <a:gd name="connsiteX0" fmla="*/ 938445 w 8877760"/>
              <a:gd name="connsiteY0" fmla="*/ 6061266 h 6064783"/>
              <a:gd name="connsiteX1" fmla="*/ 0 w 8877760"/>
              <a:gd name="connsiteY1" fmla="*/ 2175703 h 6064783"/>
              <a:gd name="connsiteX2" fmla="*/ 8877377 w 8877760"/>
              <a:gd name="connsiteY2" fmla="*/ 0 h 6064783"/>
              <a:gd name="connsiteX3" fmla="*/ 8877760 w 8877760"/>
              <a:gd name="connsiteY3" fmla="*/ 6064783 h 6064783"/>
              <a:gd name="connsiteX4" fmla="*/ 938445 w 8877760"/>
              <a:gd name="connsiteY4" fmla="*/ 6061266 h 606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760" h="6064783">
                <a:moveTo>
                  <a:pt x="938445" y="6061266"/>
                </a:moveTo>
                <a:lnTo>
                  <a:pt x="0" y="2175703"/>
                </a:lnTo>
                <a:lnTo>
                  <a:pt x="8877377" y="0"/>
                </a:lnTo>
                <a:cubicBezTo>
                  <a:pt x="8877505" y="2021594"/>
                  <a:pt x="8877632" y="4043189"/>
                  <a:pt x="8877760" y="6064783"/>
                </a:cubicBezTo>
                <a:lnTo>
                  <a:pt x="938445" y="6061266"/>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365204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2922855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Manual">
    <p:bg>
      <p:bgPr>
        <a:solidFill>
          <a:schemeClr val="bg1"/>
        </a:solidFill>
        <a:effectLst/>
      </p:bgPr>
    </p:bg>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5D6F87F4-A9FD-42C2-B2B3-2EBAE9413A33}"/>
              </a:ext>
            </a:extLst>
          </p:cNvPr>
          <p:cNvSpPr/>
          <p:nvPr/>
        </p:nvSpPr>
        <p:spPr>
          <a:xfrm>
            <a:off x="-12778" y="429785"/>
            <a:ext cx="7606299" cy="1490682"/>
          </a:xfrm>
          <a:custGeom>
            <a:avLst/>
            <a:gdLst>
              <a:gd name="connsiteX0" fmla="*/ 7602514 w 7606298"/>
              <a:gd name="connsiteY0" fmla="*/ 407745 h 1490681"/>
              <a:gd name="connsiteX1" fmla="*/ 12778 w 7606298"/>
              <a:gd name="connsiteY1" fmla="*/ 12778 h 1490681"/>
              <a:gd name="connsiteX2" fmla="*/ 12778 w 7606298"/>
              <a:gd name="connsiteY2" fmla="*/ 1056256 h 1490681"/>
              <a:gd name="connsiteX3" fmla="*/ 7593596 w 7606298"/>
              <a:gd name="connsiteY3" fmla="*/ 1481801 h 1490681"/>
              <a:gd name="connsiteX4" fmla="*/ 7602514 w 7606298"/>
              <a:gd name="connsiteY4" fmla="*/ 407745 h 1490681"/>
              <a:gd name="connsiteX5" fmla="*/ 7602514 w 7606298"/>
              <a:gd name="connsiteY5" fmla="*/ 407745 h 149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6298" h="1490681">
                <a:moveTo>
                  <a:pt x="7602514" y="407745"/>
                </a:moveTo>
                <a:cubicBezTo>
                  <a:pt x="7602514" y="407745"/>
                  <a:pt x="3107535" y="56097"/>
                  <a:pt x="12778" y="12778"/>
                </a:cubicBezTo>
                <a:lnTo>
                  <a:pt x="12778" y="1056256"/>
                </a:lnTo>
                <a:cubicBezTo>
                  <a:pt x="6306768" y="1024403"/>
                  <a:pt x="7593596" y="1481801"/>
                  <a:pt x="7593596" y="1481801"/>
                </a:cubicBezTo>
                <a:lnTo>
                  <a:pt x="7602514" y="407745"/>
                </a:lnTo>
                <a:lnTo>
                  <a:pt x="7602514" y="407745"/>
                </a:lnTo>
                <a:close/>
              </a:path>
            </a:pathLst>
          </a:custGeom>
          <a:gradFill>
            <a:gsLst>
              <a:gs pos="0">
                <a:schemeClr val="accent2">
                  <a:alpha val="10000"/>
                </a:schemeClr>
              </a:gs>
              <a:gs pos="100000">
                <a:schemeClr val="accent2">
                  <a:alpha val="20000"/>
                </a:schemeClr>
              </a:gs>
            </a:gsLst>
            <a:lin ang="60000" scaled="0"/>
          </a:gradFill>
          <a:ln w="12737" cap="flat">
            <a:noFill/>
            <a:prstDash val="solid"/>
            <a:miter/>
          </a:ln>
        </p:spPr>
        <p:txBody>
          <a:bodyPr rtlCol="0" anchor="ctr"/>
          <a:lstStyle/>
          <a:p>
            <a:endParaRPr lang="en-US" noProof="0" dirty="0"/>
          </a:p>
        </p:txBody>
      </p:sp>
      <p:sp>
        <p:nvSpPr>
          <p:cNvPr id="23" name="Text Placeholder 21">
            <a:extLst>
              <a:ext uri="{FF2B5EF4-FFF2-40B4-BE49-F238E27FC236}">
                <a16:creationId xmlns:a16="http://schemas.microsoft.com/office/drawing/2014/main" id="{F27BBFB4-84C4-42C9-9CB3-DFD801CEBF70}"/>
              </a:ext>
            </a:extLst>
          </p:cNvPr>
          <p:cNvSpPr>
            <a:spLocks noGrp="1"/>
          </p:cNvSpPr>
          <p:nvPr>
            <p:ph type="body" sz="quarter" idx="10" hasCustomPrompt="1"/>
          </p:nvPr>
        </p:nvSpPr>
        <p:spPr>
          <a:xfrm>
            <a:off x="711200" y="1896003"/>
            <a:ext cx="528638" cy="1092200"/>
          </a:xfrm>
        </p:spPr>
        <p:txBody>
          <a:bodyPr>
            <a:normAutofit/>
          </a:bodyPr>
          <a:lstStyle>
            <a:lvl1pPr marL="0" indent="0">
              <a:buNone/>
              <a:defRPr sz="7000" b="1">
                <a:solidFill>
                  <a:schemeClr val="accent5"/>
                </a:solidFill>
                <a:latin typeface="+mj-lt"/>
              </a:defRPr>
            </a:lvl1pPr>
          </a:lstStyle>
          <a:p>
            <a:pPr lvl="0"/>
            <a:r>
              <a:rPr lang="en-US" noProof="0"/>
              <a:t>1</a:t>
            </a:r>
          </a:p>
        </p:txBody>
      </p:sp>
      <p:sp>
        <p:nvSpPr>
          <p:cNvPr id="26" name="Text Placeholder 24">
            <a:extLst>
              <a:ext uri="{FF2B5EF4-FFF2-40B4-BE49-F238E27FC236}">
                <a16:creationId xmlns:a16="http://schemas.microsoft.com/office/drawing/2014/main" id="{C8BBE7AC-17E7-4828-A40C-39EED5284E6D}"/>
              </a:ext>
            </a:extLst>
          </p:cNvPr>
          <p:cNvSpPr>
            <a:spLocks noGrp="1"/>
          </p:cNvSpPr>
          <p:nvPr>
            <p:ph type="body" sz="quarter" idx="11"/>
          </p:nvPr>
        </p:nvSpPr>
        <p:spPr>
          <a:xfrm>
            <a:off x="1185863" y="2088090"/>
            <a:ext cx="3103110" cy="800100"/>
          </a:xfrm>
        </p:spPr>
        <p:txBody>
          <a:bodyPr>
            <a:normAutofit/>
          </a:bodyPr>
          <a:lstStyle>
            <a:lvl1pPr marL="0" indent="0">
              <a:buNone/>
              <a:defRPr sz="2500" b="1">
                <a:solidFill>
                  <a:schemeClr val="tx2"/>
                </a:solidFill>
                <a:latin typeface="+mj-lt"/>
              </a:defRPr>
            </a:lvl1pPr>
          </a:lstStyle>
          <a:p>
            <a:pPr lvl="0"/>
            <a:r>
              <a:rPr lang="en-US" noProof="0"/>
              <a:t>Click to edit Master text styles</a:t>
            </a:r>
          </a:p>
        </p:txBody>
      </p:sp>
      <p:sp>
        <p:nvSpPr>
          <p:cNvPr id="33" name="Text Placeholder 21">
            <a:extLst>
              <a:ext uri="{FF2B5EF4-FFF2-40B4-BE49-F238E27FC236}">
                <a16:creationId xmlns:a16="http://schemas.microsoft.com/office/drawing/2014/main" id="{FC1057E8-2611-45B5-913B-82D301FE8A86}"/>
              </a:ext>
            </a:extLst>
          </p:cNvPr>
          <p:cNvSpPr>
            <a:spLocks noGrp="1"/>
          </p:cNvSpPr>
          <p:nvPr>
            <p:ph type="body" sz="quarter" idx="12" hasCustomPrompt="1"/>
          </p:nvPr>
        </p:nvSpPr>
        <p:spPr>
          <a:xfrm>
            <a:off x="4804600" y="1896003"/>
            <a:ext cx="528638" cy="1092200"/>
          </a:xfrm>
        </p:spPr>
        <p:txBody>
          <a:bodyPr>
            <a:normAutofit/>
          </a:bodyPr>
          <a:lstStyle>
            <a:lvl1pPr marL="0" indent="0">
              <a:buNone/>
              <a:defRPr sz="7000" b="1">
                <a:solidFill>
                  <a:schemeClr val="accent5"/>
                </a:solidFill>
                <a:latin typeface="+mj-lt"/>
              </a:defRPr>
            </a:lvl1pPr>
          </a:lstStyle>
          <a:p>
            <a:pPr lvl="0"/>
            <a:r>
              <a:rPr lang="en-US" noProof="0"/>
              <a:t>2</a:t>
            </a:r>
          </a:p>
        </p:txBody>
      </p:sp>
      <p:sp>
        <p:nvSpPr>
          <p:cNvPr id="34" name="Text Placeholder 24">
            <a:extLst>
              <a:ext uri="{FF2B5EF4-FFF2-40B4-BE49-F238E27FC236}">
                <a16:creationId xmlns:a16="http://schemas.microsoft.com/office/drawing/2014/main" id="{A65257E6-B10F-49C0-862A-53648E3F2D0B}"/>
              </a:ext>
            </a:extLst>
          </p:cNvPr>
          <p:cNvSpPr>
            <a:spLocks noGrp="1"/>
          </p:cNvSpPr>
          <p:nvPr>
            <p:ph type="body" sz="quarter" idx="13"/>
          </p:nvPr>
        </p:nvSpPr>
        <p:spPr>
          <a:xfrm>
            <a:off x="5349603" y="2088090"/>
            <a:ext cx="2243918" cy="800100"/>
          </a:xfrm>
        </p:spPr>
        <p:txBody>
          <a:bodyPr>
            <a:normAutofit/>
          </a:bodyPr>
          <a:lstStyle>
            <a:lvl1pPr marL="0" indent="0">
              <a:buNone/>
              <a:defRPr sz="2500" b="1">
                <a:solidFill>
                  <a:schemeClr val="tx2"/>
                </a:solidFill>
                <a:latin typeface="+mj-lt"/>
              </a:defRPr>
            </a:lvl1pPr>
          </a:lstStyle>
          <a:p>
            <a:pPr lvl="0"/>
            <a:r>
              <a:rPr lang="en-US" noProof="0"/>
              <a:t>Click to edit Master text styles</a:t>
            </a:r>
          </a:p>
        </p:txBody>
      </p:sp>
      <p:sp>
        <p:nvSpPr>
          <p:cNvPr id="37" name="Text Placeholder 21">
            <a:extLst>
              <a:ext uri="{FF2B5EF4-FFF2-40B4-BE49-F238E27FC236}">
                <a16:creationId xmlns:a16="http://schemas.microsoft.com/office/drawing/2014/main" id="{83A147CC-1513-463A-8B07-CC14AEC845D9}"/>
              </a:ext>
            </a:extLst>
          </p:cNvPr>
          <p:cNvSpPr>
            <a:spLocks noGrp="1"/>
          </p:cNvSpPr>
          <p:nvPr>
            <p:ph type="body" sz="quarter" idx="14" hasCustomPrompt="1"/>
          </p:nvPr>
        </p:nvSpPr>
        <p:spPr>
          <a:xfrm>
            <a:off x="7890713" y="1913782"/>
            <a:ext cx="528638" cy="1092200"/>
          </a:xfrm>
        </p:spPr>
        <p:txBody>
          <a:bodyPr>
            <a:normAutofit/>
          </a:bodyPr>
          <a:lstStyle>
            <a:lvl1pPr marL="0" indent="0">
              <a:buNone/>
              <a:defRPr sz="7000" b="1">
                <a:solidFill>
                  <a:schemeClr val="accent5"/>
                </a:solidFill>
                <a:latin typeface="+mj-lt"/>
              </a:defRPr>
            </a:lvl1pPr>
          </a:lstStyle>
          <a:p>
            <a:pPr lvl="0"/>
            <a:r>
              <a:rPr lang="en-US" noProof="0"/>
              <a:t>3</a:t>
            </a:r>
          </a:p>
        </p:txBody>
      </p:sp>
      <p:sp>
        <p:nvSpPr>
          <p:cNvPr id="38" name="Text Placeholder 24">
            <a:extLst>
              <a:ext uri="{FF2B5EF4-FFF2-40B4-BE49-F238E27FC236}">
                <a16:creationId xmlns:a16="http://schemas.microsoft.com/office/drawing/2014/main" id="{BCE98261-6A42-49F1-B208-2E6C24DFCF83}"/>
              </a:ext>
            </a:extLst>
          </p:cNvPr>
          <p:cNvSpPr>
            <a:spLocks noGrp="1"/>
          </p:cNvSpPr>
          <p:nvPr>
            <p:ph type="body" sz="quarter" idx="15"/>
          </p:nvPr>
        </p:nvSpPr>
        <p:spPr>
          <a:xfrm>
            <a:off x="8435716" y="2105869"/>
            <a:ext cx="2959116" cy="800100"/>
          </a:xfrm>
        </p:spPr>
        <p:txBody>
          <a:bodyPr>
            <a:normAutofit/>
          </a:bodyPr>
          <a:lstStyle>
            <a:lvl1pPr marL="0" indent="0">
              <a:buNone/>
              <a:defRPr sz="2500" b="1">
                <a:solidFill>
                  <a:schemeClr val="tx2"/>
                </a:solidFill>
                <a:latin typeface="+mj-lt"/>
              </a:defRPr>
            </a:lvl1pPr>
          </a:lstStyle>
          <a:p>
            <a:pPr lvl="0"/>
            <a:r>
              <a:rPr lang="en-US" noProof="0"/>
              <a:t>Click to edit Master text styles</a:t>
            </a:r>
          </a:p>
        </p:txBody>
      </p:sp>
      <p:sp>
        <p:nvSpPr>
          <p:cNvPr id="40" name="Text Placeholder 24">
            <a:extLst>
              <a:ext uri="{FF2B5EF4-FFF2-40B4-BE49-F238E27FC236}">
                <a16:creationId xmlns:a16="http://schemas.microsoft.com/office/drawing/2014/main" id="{937F4311-EBEC-44E3-8542-07503B54D770}"/>
              </a:ext>
            </a:extLst>
          </p:cNvPr>
          <p:cNvSpPr>
            <a:spLocks noGrp="1"/>
          </p:cNvSpPr>
          <p:nvPr>
            <p:ph type="body" sz="quarter" idx="16"/>
          </p:nvPr>
        </p:nvSpPr>
        <p:spPr>
          <a:xfrm>
            <a:off x="891723" y="2943573"/>
            <a:ext cx="1698625" cy="800100"/>
          </a:xfrm>
        </p:spPr>
        <p:txBody>
          <a:bodyPr>
            <a:normAutofit/>
          </a:bodyPr>
          <a:lstStyle>
            <a:lvl1pPr marL="0" indent="0">
              <a:buNone/>
              <a:defRPr sz="1600" b="1">
                <a:solidFill>
                  <a:schemeClr val="accent4"/>
                </a:solidFill>
                <a:latin typeface="+mn-lt"/>
              </a:defRPr>
            </a:lvl1pPr>
          </a:lstStyle>
          <a:p>
            <a:pPr lvl="0"/>
            <a:r>
              <a:rPr lang="en-US" noProof="0"/>
              <a:t>Click to edit Master text styles</a:t>
            </a:r>
          </a:p>
        </p:txBody>
      </p:sp>
      <p:sp>
        <p:nvSpPr>
          <p:cNvPr id="43" name="Text Placeholder 24">
            <a:extLst>
              <a:ext uri="{FF2B5EF4-FFF2-40B4-BE49-F238E27FC236}">
                <a16:creationId xmlns:a16="http://schemas.microsoft.com/office/drawing/2014/main" id="{FED4B056-A42A-4115-B98D-177B9AFDABFE}"/>
              </a:ext>
            </a:extLst>
          </p:cNvPr>
          <p:cNvSpPr>
            <a:spLocks noGrp="1"/>
          </p:cNvSpPr>
          <p:nvPr>
            <p:ph type="body" sz="quarter" idx="17"/>
          </p:nvPr>
        </p:nvSpPr>
        <p:spPr>
          <a:xfrm>
            <a:off x="2590348" y="2943573"/>
            <a:ext cx="1698625" cy="800100"/>
          </a:xfrm>
        </p:spPr>
        <p:txBody>
          <a:bodyPr>
            <a:normAutofit/>
          </a:bodyPr>
          <a:lstStyle>
            <a:lvl1pPr marL="0" indent="0">
              <a:buNone/>
              <a:defRPr sz="1600" b="1">
                <a:solidFill>
                  <a:schemeClr val="accent4"/>
                </a:solidFill>
                <a:latin typeface="+mn-lt"/>
              </a:defRPr>
            </a:lvl1pPr>
          </a:lstStyle>
          <a:p>
            <a:pPr lvl="0"/>
            <a:r>
              <a:rPr lang="en-US" noProof="0"/>
              <a:t>Click to edit Master text styles</a:t>
            </a:r>
          </a:p>
        </p:txBody>
      </p:sp>
      <p:sp>
        <p:nvSpPr>
          <p:cNvPr id="45" name="Text Placeholder 24">
            <a:extLst>
              <a:ext uri="{FF2B5EF4-FFF2-40B4-BE49-F238E27FC236}">
                <a16:creationId xmlns:a16="http://schemas.microsoft.com/office/drawing/2014/main" id="{2D359611-5488-43D7-A2A6-E60DB2E1D872}"/>
              </a:ext>
            </a:extLst>
          </p:cNvPr>
          <p:cNvSpPr>
            <a:spLocks noGrp="1"/>
          </p:cNvSpPr>
          <p:nvPr>
            <p:ph type="body" sz="quarter" idx="18"/>
          </p:nvPr>
        </p:nvSpPr>
        <p:spPr>
          <a:xfrm>
            <a:off x="4794793" y="2943573"/>
            <a:ext cx="1698625" cy="800100"/>
          </a:xfrm>
        </p:spPr>
        <p:txBody>
          <a:bodyPr>
            <a:normAutofit/>
          </a:bodyPr>
          <a:lstStyle>
            <a:lvl1pPr marL="0" indent="0">
              <a:buNone/>
              <a:defRPr sz="1600" b="1">
                <a:solidFill>
                  <a:schemeClr val="accent4"/>
                </a:solidFill>
                <a:latin typeface="+mn-lt"/>
              </a:defRPr>
            </a:lvl1pPr>
          </a:lstStyle>
          <a:p>
            <a:pPr lvl="0"/>
            <a:r>
              <a:rPr lang="en-US" noProof="0"/>
              <a:t>Click to edit Master text styles</a:t>
            </a:r>
          </a:p>
        </p:txBody>
      </p:sp>
      <p:sp>
        <p:nvSpPr>
          <p:cNvPr id="46" name="Text Placeholder 24">
            <a:extLst>
              <a:ext uri="{FF2B5EF4-FFF2-40B4-BE49-F238E27FC236}">
                <a16:creationId xmlns:a16="http://schemas.microsoft.com/office/drawing/2014/main" id="{F2182E7C-B18B-4F73-B0D1-86196D992B18}"/>
              </a:ext>
            </a:extLst>
          </p:cNvPr>
          <p:cNvSpPr>
            <a:spLocks noGrp="1"/>
          </p:cNvSpPr>
          <p:nvPr>
            <p:ph type="body" sz="quarter" idx="19"/>
          </p:nvPr>
        </p:nvSpPr>
        <p:spPr>
          <a:xfrm>
            <a:off x="7876955" y="2942030"/>
            <a:ext cx="3517877" cy="800100"/>
          </a:xfrm>
        </p:spPr>
        <p:txBody>
          <a:bodyPr>
            <a:normAutofit/>
          </a:bodyPr>
          <a:lstStyle>
            <a:lvl1pPr marL="0" indent="0">
              <a:buNone/>
              <a:defRPr sz="1600" b="1">
                <a:solidFill>
                  <a:schemeClr val="accent4"/>
                </a:solidFill>
                <a:latin typeface="+mn-lt"/>
              </a:defRPr>
            </a:lvl1pPr>
          </a:lstStyle>
          <a:p>
            <a:pPr lvl="0"/>
            <a:r>
              <a:rPr lang="en-US" noProof="0"/>
              <a:t>Click to edit Master text styles</a:t>
            </a:r>
          </a:p>
        </p:txBody>
      </p:sp>
      <p:sp>
        <p:nvSpPr>
          <p:cNvPr id="48" name="Text Placeholder 24">
            <a:extLst>
              <a:ext uri="{FF2B5EF4-FFF2-40B4-BE49-F238E27FC236}">
                <a16:creationId xmlns:a16="http://schemas.microsoft.com/office/drawing/2014/main" id="{3D51A445-889E-44A8-AF12-58BC161D148C}"/>
              </a:ext>
            </a:extLst>
          </p:cNvPr>
          <p:cNvSpPr>
            <a:spLocks noGrp="1"/>
          </p:cNvSpPr>
          <p:nvPr>
            <p:ph type="body" sz="quarter" idx="20"/>
          </p:nvPr>
        </p:nvSpPr>
        <p:spPr>
          <a:xfrm>
            <a:off x="891722" y="5607548"/>
            <a:ext cx="3397251" cy="800100"/>
          </a:xfrm>
        </p:spPr>
        <p:txBody>
          <a:bodyPr>
            <a:normAutofit/>
          </a:bodyPr>
          <a:lstStyle>
            <a:lvl1pPr marL="0" indent="0">
              <a:buNone/>
              <a:defRPr sz="1600" b="0">
                <a:solidFill>
                  <a:schemeClr val="accent3"/>
                </a:solidFill>
                <a:latin typeface="+mn-lt"/>
              </a:defRPr>
            </a:lvl1pPr>
          </a:lstStyle>
          <a:p>
            <a:pPr lvl="0"/>
            <a:r>
              <a:rPr lang="en-US" noProof="0"/>
              <a:t>Click to edit Master text styles</a:t>
            </a:r>
          </a:p>
        </p:txBody>
      </p:sp>
      <p:sp>
        <p:nvSpPr>
          <p:cNvPr id="49" name="Text Placeholder 24">
            <a:extLst>
              <a:ext uri="{FF2B5EF4-FFF2-40B4-BE49-F238E27FC236}">
                <a16:creationId xmlns:a16="http://schemas.microsoft.com/office/drawing/2014/main" id="{358BC44E-644D-4E21-A055-1178CD0D2698}"/>
              </a:ext>
            </a:extLst>
          </p:cNvPr>
          <p:cNvSpPr>
            <a:spLocks noGrp="1"/>
          </p:cNvSpPr>
          <p:nvPr>
            <p:ph type="body" sz="quarter" idx="21"/>
          </p:nvPr>
        </p:nvSpPr>
        <p:spPr>
          <a:xfrm>
            <a:off x="4794792" y="4909834"/>
            <a:ext cx="1698625" cy="800100"/>
          </a:xfrm>
        </p:spPr>
        <p:txBody>
          <a:bodyPr>
            <a:normAutofit/>
          </a:bodyPr>
          <a:lstStyle>
            <a:lvl1pPr marL="0" indent="0">
              <a:buNone/>
              <a:defRPr sz="1600" b="0">
                <a:solidFill>
                  <a:schemeClr val="accent2"/>
                </a:solidFill>
                <a:latin typeface="+mn-lt"/>
              </a:defRPr>
            </a:lvl1pPr>
          </a:lstStyle>
          <a:p>
            <a:pPr lvl="0"/>
            <a:r>
              <a:rPr lang="en-US" noProof="0"/>
              <a:t>Click to edit Master text styles</a:t>
            </a:r>
          </a:p>
        </p:txBody>
      </p:sp>
      <p:sp>
        <p:nvSpPr>
          <p:cNvPr id="50" name="Text Placeholder 24">
            <a:extLst>
              <a:ext uri="{FF2B5EF4-FFF2-40B4-BE49-F238E27FC236}">
                <a16:creationId xmlns:a16="http://schemas.microsoft.com/office/drawing/2014/main" id="{32C60917-FE9C-4C02-976E-9F4DF95F1614}"/>
              </a:ext>
            </a:extLst>
          </p:cNvPr>
          <p:cNvSpPr>
            <a:spLocks noGrp="1"/>
          </p:cNvSpPr>
          <p:nvPr>
            <p:ph type="body" sz="quarter" idx="22"/>
          </p:nvPr>
        </p:nvSpPr>
        <p:spPr>
          <a:xfrm>
            <a:off x="7890713" y="4909834"/>
            <a:ext cx="2692939" cy="800100"/>
          </a:xfrm>
        </p:spPr>
        <p:txBody>
          <a:bodyPr>
            <a:normAutofit/>
          </a:bodyPr>
          <a:lstStyle>
            <a:lvl1pPr marL="0" indent="0">
              <a:buNone/>
              <a:defRPr sz="1600" b="0">
                <a:solidFill>
                  <a:schemeClr val="accent2"/>
                </a:solidFill>
                <a:latin typeface="+mn-lt"/>
              </a:defRPr>
            </a:lvl1pPr>
          </a:lstStyle>
          <a:p>
            <a:pPr lvl="0"/>
            <a:r>
              <a:rPr lang="en-US" noProof="0"/>
              <a:t>Click to edit Master text styles</a:t>
            </a:r>
          </a:p>
        </p:txBody>
      </p:sp>
      <p:sp>
        <p:nvSpPr>
          <p:cNvPr id="55" name="Picture Placeholder 12">
            <a:extLst>
              <a:ext uri="{FF2B5EF4-FFF2-40B4-BE49-F238E27FC236}">
                <a16:creationId xmlns:a16="http://schemas.microsoft.com/office/drawing/2014/main" id="{2535BC4C-3D36-473A-B9EF-EC6F3BA67113}"/>
              </a:ext>
            </a:extLst>
          </p:cNvPr>
          <p:cNvSpPr>
            <a:spLocks noGrp="1"/>
          </p:cNvSpPr>
          <p:nvPr>
            <p:ph type="pic" sz="quarter" idx="37"/>
          </p:nvPr>
        </p:nvSpPr>
        <p:spPr>
          <a:xfrm>
            <a:off x="891723"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56" name="Picture Placeholder 12">
            <a:extLst>
              <a:ext uri="{FF2B5EF4-FFF2-40B4-BE49-F238E27FC236}">
                <a16:creationId xmlns:a16="http://schemas.microsoft.com/office/drawing/2014/main" id="{A1E61843-0C1E-4581-98C1-C9247F7043AC}"/>
              </a:ext>
            </a:extLst>
          </p:cNvPr>
          <p:cNvSpPr>
            <a:spLocks noGrp="1"/>
          </p:cNvSpPr>
          <p:nvPr>
            <p:ph type="pic" sz="quarter" idx="38"/>
          </p:nvPr>
        </p:nvSpPr>
        <p:spPr>
          <a:xfrm>
            <a:off x="2590348"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57" name="Picture Placeholder 12">
            <a:extLst>
              <a:ext uri="{FF2B5EF4-FFF2-40B4-BE49-F238E27FC236}">
                <a16:creationId xmlns:a16="http://schemas.microsoft.com/office/drawing/2014/main" id="{F3B39F0E-B245-4510-8C07-0EC29B83F1BA}"/>
              </a:ext>
            </a:extLst>
          </p:cNvPr>
          <p:cNvSpPr>
            <a:spLocks noGrp="1"/>
          </p:cNvSpPr>
          <p:nvPr>
            <p:ph type="pic" sz="quarter" idx="43"/>
          </p:nvPr>
        </p:nvSpPr>
        <p:spPr>
          <a:xfrm>
            <a:off x="4794793" y="3816446"/>
            <a:ext cx="2048256" cy="896112"/>
          </a:xfrm>
        </p:spPr>
        <p:txBody>
          <a:bodyPr anchor="ctr" anchorCtr="0">
            <a:no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58" name="Picture Placeholder 9">
            <a:extLst>
              <a:ext uri="{FF2B5EF4-FFF2-40B4-BE49-F238E27FC236}">
                <a16:creationId xmlns:a16="http://schemas.microsoft.com/office/drawing/2014/main" id="{A9E755CD-1A38-4F75-A18E-2D31E4934C8A}"/>
              </a:ext>
            </a:extLst>
          </p:cNvPr>
          <p:cNvSpPr>
            <a:spLocks noGrp="1"/>
          </p:cNvSpPr>
          <p:nvPr>
            <p:ph type="pic" sz="quarter" idx="44"/>
          </p:nvPr>
        </p:nvSpPr>
        <p:spPr>
          <a:xfrm>
            <a:off x="7876955" y="3864572"/>
            <a:ext cx="1481328" cy="758952"/>
          </a:xfrm>
        </p:spPr>
        <p:txBody>
          <a:bodyPr anchor="ctr" anchorCtr="0">
            <a:norm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C750AC0-7255-417F-919C-19DF42857E05}"/>
              </a:ext>
            </a:extLst>
          </p:cNvPr>
          <p:cNvSpPr>
            <a:spLocks noGrp="1"/>
          </p:cNvSpPr>
          <p:nvPr>
            <p:ph type="title" hasCustomPrompt="1"/>
          </p:nvPr>
        </p:nvSpPr>
        <p:spPr>
          <a:xfrm>
            <a:off x="0" y="365125"/>
            <a:ext cx="7909560" cy="1069848"/>
          </a:xfrm>
          <a:gradFill>
            <a:gsLst>
              <a:gs pos="0">
                <a:schemeClr val="accent2"/>
              </a:gs>
              <a:gs pos="100000">
                <a:schemeClr val="accent1"/>
              </a:gs>
            </a:gsLst>
            <a:lin ang="10800000" scaled="1"/>
          </a:gradFill>
        </p:spPr>
        <p:txBody>
          <a:bodyPr lIns="900000"/>
          <a:lstStyle>
            <a:lvl1pPr>
              <a:defRPr>
                <a:solidFill>
                  <a:schemeClr val="bg1"/>
                </a:solidFill>
              </a:defRPr>
            </a:lvl1pPr>
          </a:lstStyle>
          <a:p>
            <a:r>
              <a:rPr lang="en-US" noProof="0"/>
              <a:t>How to use this template</a:t>
            </a:r>
          </a:p>
        </p:txBody>
      </p:sp>
    </p:spTree>
    <p:extLst>
      <p:ext uri="{BB962C8B-B14F-4D97-AF65-F5344CB8AC3E}">
        <p14:creationId xmlns:p14="http://schemas.microsoft.com/office/powerpoint/2010/main" val="2464497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7" name="Graphic 16">
            <a:extLst>
              <a:ext uri="{FF2B5EF4-FFF2-40B4-BE49-F238E27FC236}">
                <a16:creationId xmlns:a16="http://schemas.microsoft.com/office/drawing/2014/main" id="{AD638337-297E-49B3-AE0F-B36EC9D01661}"/>
              </a:ext>
            </a:extLst>
          </p:cNvPr>
          <p:cNvGrpSpPr/>
          <p:nvPr userDrawn="1"/>
        </p:nvGrpSpPr>
        <p:grpSpPr>
          <a:xfrm>
            <a:off x="10962579" y="5678327"/>
            <a:ext cx="1234800" cy="1051200"/>
            <a:chOff x="5626893" y="3026568"/>
            <a:chExt cx="937260" cy="800760"/>
          </a:xfrm>
        </p:grpSpPr>
        <p:sp>
          <p:nvSpPr>
            <p:cNvPr id="8" name="Freeform: Shape 7">
              <a:extLst>
                <a:ext uri="{FF2B5EF4-FFF2-40B4-BE49-F238E27FC236}">
                  <a16:creationId xmlns:a16="http://schemas.microsoft.com/office/drawing/2014/main" id="{2FA8DCE5-120B-4D39-B899-95EBEC388DEA}"/>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id="{53F4B5D3-A813-434A-B7AA-8FEE19B9CF16}"/>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id="{B6DFBA5C-859C-4C16-8ECF-9FCA37E77DD4}"/>
              </a:ext>
            </a:extLst>
          </p:cNvPr>
          <p:cNvSpPr>
            <a:spLocks noGrp="1"/>
          </p:cNvSpPr>
          <p:nvPr>
            <p:ph type="body" idx="1" hasCustomPrompt="1"/>
          </p:nvPr>
        </p:nvSpPr>
        <p:spPr>
          <a:xfrm>
            <a:off x="748030" y="2442380"/>
            <a:ext cx="3913632" cy="804672"/>
          </a:xfrm>
          <a:gradFill>
            <a:gsLst>
              <a:gs pos="0">
                <a:schemeClr val="tx2"/>
              </a:gs>
              <a:gs pos="100000">
                <a:schemeClr val="tx1"/>
              </a:gs>
            </a:gsLst>
            <a:lin ang="10800000" scaled="1"/>
          </a:gradFill>
        </p:spPr>
        <p:txBody>
          <a:bodyPr lIns="144000" tIns="72000" bIns="72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DBF8466-F90A-4774-B172-0061F1A7985F}"/>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7BC76C28-113A-459C-BD12-125E112B10B7}"/>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6D51ADD0-1305-43DD-A03D-2FE3B5D0EB62}"/>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74E08599-4D6A-4CDA-9228-3DBD31E1E64D}"/>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id="{548D0821-4E36-47CF-A7AC-8FB339F5F24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id="{F708432B-D626-47BC-8C1E-E5F2ADCDCE43}"/>
              </a:ext>
            </a:extLst>
          </p:cNvPr>
          <p:cNvSpPr>
            <a:spLocks noGrp="1"/>
          </p:cNvSpPr>
          <p:nvPr>
            <p:ph type="title" hasCustomPrompt="1"/>
          </p:nvPr>
        </p:nvSpPr>
        <p:spPr>
          <a:xfrm rot="-360000">
            <a:off x="846111" y="974881"/>
            <a:ext cx="3933620" cy="734415"/>
          </a:xfrm>
        </p:spPr>
        <p:txBody>
          <a:bodyPr anchor="b">
            <a:normAutofit/>
          </a:bodyPr>
          <a:lstStyle>
            <a:lvl1pPr>
              <a:defRPr sz="4000">
                <a:solidFill>
                  <a:schemeClr val="bg1"/>
                </a:solidFill>
              </a:defRPr>
            </a:lvl1pPr>
          </a:lstStyle>
          <a:p>
            <a:r>
              <a:rPr lang="en-US" noProof="0"/>
              <a:t>Text Layout 1</a:t>
            </a:r>
          </a:p>
        </p:txBody>
      </p:sp>
      <p:sp>
        <p:nvSpPr>
          <p:cNvPr id="17" name="Text Placeholder 16">
            <a:extLst>
              <a:ext uri="{FF2B5EF4-FFF2-40B4-BE49-F238E27FC236}">
                <a16:creationId xmlns:a16="http://schemas.microsoft.com/office/drawing/2014/main" id="{B8041375-FFF3-48A5-8985-52AD4D496A62}"/>
              </a:ext>
            </a:extLst>
          </p:cNvPr>
          <p:cNvSpPr>
            <a:spLocks noGrp="1"/>
          </p:cNvSpPr>
          <p:nvPr>
            <p:ph type="body" sz="quarter" idx="13"/>
          </p:nvPr>
        </p:nvSpPr>
        <p:spPr>
          <a:xfrm>
            <a:off x="808990" y="3392622"/>
            <a:ext cx="3913188" cy="2249488"/>
          </a:xfrm>
        </p:spPr>
        <p:txBody>
          <a:bodyPr>
            <a:normAutofit/>
          </a:bodyPr>
          <a:lstStyle>
            <a:lvl1pPr marL="180000" indent="-180000">
              <a:spcBef>
                <a:spcPts val="600"/>
              </a:spcBef>
              <a:buClr>
                <a:schemeClr val="accent2"/>
              </a:buClr>
              <a:defRPr sz="1600" b="0">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Click to edit Master text styles</a:t>
            </a:r>
          </a:p>
        </p:txBody>
      </p:sp>
      <p:grpSp>
        <p:nvGrpSpPr>
          <p:cNvPr id="19" name="Graphic 17">
            <a:extLst>
              <a:ext uri="{FF2B5EF4-FFF2-40B4-BE49-F238E27FC236}">
                <a16:creationId xmlns:a16="http://schemas.microsoft.com/office/drawing/2014/main" id="{1CF7F5A7-666B-4C97-8F1C-0930361F612E}"/>
              </a:ext>
            </a:extLst>
          </p:cNvPr>
          <p:cNvGrpSpPr/>
          <p:nvPr/>
        </p:nvGrpSpPr>
        <p:grpSpPr>
          <a:xfrm>
            <a:off x="5530724" y="0"/>
            <a:ext cx="6340653" cy="6429600"/>
            <a:chOff x="5530724" y="0"/>
            <a:chExt cx="6340653" cy="6429600"/>
          </a:xfrm>
        </p:grpSpPr>
        <p:sp>
          <p:nvSpPr>
            <p:cNvPr id="20" name="Freeform: Shape 19">
              <a:extLst>
                <a:ext uri="{FF2B5EF4-FFF2-40B4-BE49-F238E27FC236}">
                  <a16:creationId xmlns:a16="http://schemas.microsoft.com/office/drawing/2014/main" id="{E7BC95EC-0C9A-48BD-BC1E-AF1C1DA9C02C}"/>
                </a:ext>
              </a:extLst>
            </p:cNvPr>
            <p:cNvSpPr/>
            <p:nvPr/>
          </p:nvSpPr>
          <p:spPr>
            <a:xfrm>
              <a:off x="5518024" y="-12700"/>
              <a:ext cx="2287209" cy="5565543"/>
            </a:xfrm>
            <a:custGeom>
              <a:avLst/>
              <a:gdLst>
                <a:gd name="connsiteX0" fmla="*/ 1132162 w 2287209"/>
                <a:gd name="connsiteY0" fmla="*/ 5560454 h 5565543"/>
                <a:gd name="connsiteX1" fmla="*/ 2283391 w 2287209"/>
                <a:gd name="connsiteY1" fmla="*/ 12700 h 5565543"/>
                <a:gd name="connsiteX2" fmla="*/ 552736 w 2287209"/>
                <a:gd name="connsiteY2" fmla="*/ 12700 h 5565543"/>
                <a:gd name="connsiteX3" fmla="*/ 12700 w 2287209"/>
                <a:gd name="connsiteY3" fmla="*/ 5359688 h 5565543"/>
                <a:gd name="connsiteX4" fmla="*/ 1132162 w 2287209"/>
                <a:gd name="connsiteY4" fmla="*/ 5560454 h 556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09" h="5565543">
                  <a:moveTo>
                    <a:pt x="1132162" y="5560454"/>
                  </a:moveTo>
                  <a:lnTo>
                    <a:pt x="2283391" y="12700"/>
                  </a:lnTo>
                  <a:lnTo>
                    <a:pt x="552736" y="12700"/>
                  </a:lnTo>
                  <a:cubicBezTo>
                    <a:pt x="569255" y="560360"/>
                    <a:pt x="573067" y="2477804"/>
                    <a:pt x="12700" y="5359688"/>
                  </a:cubicBezTo>
                  <a:cubicBezTo>
                    <a:pt x="363406" y="5395267"/>
                    <a:pt x="1132162" y="5560454"/>
                    <a:pt x="1132162" y="5560454"/>
                  </a:cubicBezTo>
                  <a:close/>
                </a:path>
              </a:pathLst>
            </a:custGeom>
            <a:gradFill flip="none" rotWithShape="1">
              <a:gsLst>
                <a:gs pos="3000">
                  <a:schemeClr val="accent5">
                    <a:alpha val="6000"/>
                  </a:schemeClr>
                </a:gs>
                <a:gs pos="100000">
                  <a:schemeClr val="accent5">
                    <a:alpha val="50000"/>
                  </a:schemeClr>
                </a:gs>
              </a:gsLst>
              <a:lin ang="5880000" scaled="0"/>
              <a:tileRect/>
            </a:gradFill>
            <a:ln w="12694" cap="flat">
              <a:noFill/>
              <a:prstDash val="solid"/>
              <a:miter/>
            </a:ln>
          </p:spPr>
          <p:txBody>
            <a:bodyPr rtlCol="0" anchor="ctr"/>
            <a:lstStyle/>
            <a:p>
              <a:endParaRPr lang="en-US" noProof="0" dirty="0"/>
            </a:p>
          </p:txBody>
        </p:sp>
        <p:sp>
          <p:nvSpPr>
            <p:cNvPr id="21" name="Freeform: Shape 20">
              <a:extLst>
                <a:ext uri="{FF2B5EF4-FFF2-40B4-BE49-F238E27FC236}">
                  <a16:creationId xmlns:a16="http://schemas.microsoft.com/office/drawing/2014/main" id="{DF5F80F8-FA23-4496-B401-E10D70AC21A8}"/>
                </a:ext>
              </a:extLst>
            </p:cNvPr>
            <p:cNvSpPr/>
            <p:nvPr/>
          </p:nvSpPr>
          <p:spPr>
            <a:xfrm>
              <a:off x="5537084" y="-12700"/>
              <a:ext cx="6340653" cy="6455013"/>
            </a:xfrm>
            <a:custGeom>
              <a:avLst/>
              <a:gdLst>
                <a:gd name="connsiteX0" fmla="*/ 5080140 w 6340653"/>
                <a:gd name="connsiteY0" fmla="*/ 6446112 h 6455013"/>
                <a:gd name="connsiteX1" fmla="*/ 6334294 w 6340653"/>
                <a:gd name="connsiteY1" fmla="*/ 545112 h 6455013"/>
                <a:gd name="connsiteX2" fmla="*/ 3831070 w 6340653"/>
                <a:gd name="connsiteY2" fmla="*/ 12700 h 6455013"/>
                <a:gd name="connsiteX3" fmla="*/ 1151222 w 6340653"/>
                <a:gd name="connsiteY3" fmla="*/ 12700 h 6455013"/>
                <a:gd name="connsiteX4" fmla="*/ 12700 w 6340653"/>
                <a:gd name="connsiteY4" fmla="*/ 5369854 h 645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653" h="6455013">
                  <a:moveTo>
                    <a:pt x="5080140" y="6446112"/>
                  </a:moveTo>
                  <a:lnTo>
                    <a:pt x="6334294" y="545112"/>
                  </a:lnTo>
                  <a:lnTo>
                    <a:pt x="3831070" y="12700"/>
                  </a:lnTo>
                  <a:lnTo>
                    <a:pt x="1151222" y="12700"/>
                  </a:lnTo>
                  <a:lnTo>
                    <a:pt x="12700" y="5369854"/>
                  </a:lnTo>
                  <a:close/>
                </a:path>
              </a:pathLst>
            </a:custGeom>
            <a:gradFill>
              <a:gsLst>
                <a:gs pos="3000">
                  <a:schemeClr val="accent5"/>
                </a:gs>
                <a:gs pos="100000">
                  <a:schemeClr val="bg2"/>
                </a:gs>
              </a:gsLst>
              <a:lin ang="0" scaled="1"/>
            </a:gradFill>
            <a:ln w="12694" cap="flat">
              <a:noFill/>
              <a:prstDash val="solid"/>
              <a:miter/>
            </a:ln>
          </p:spPr>
          <p:txBody>
            <a:bodyPr rtlCol="0" anchor="ctr"/>
            <a:lstStyle/>
            <a:p>
              <a:endParaRPr lang="en-US" noProof="0" dirty="0"/>
            </a:p>
          </p:txBody>
        </p:sp>
        <p:sp>
          <p:nvSpPr>
            <p:cNvPr id="22" name="Freeform: Shape 21">
              <a:extLst>
                <a:ext uri="{FF2B5EF4-FFF2-40B4-BE49-F238E27FC236}">
                  <a16:creationId xmlns:a16="http://schemas.microsoft.com/office/drawing/2014/main" id="{65F2E539-DDA4-47DC-A929-17C7DB4D8C88}"/>
                </a:ext>
              </a:extLst>
            </p:cNvPr>
            <p:cNvSpPr/>
            <p:nvPr/>
          </p:nvSpPr>
          <p:spPr>
            <a:xfrm>
              <a:off x="5830609" y="-12700"/>
              <a:ext cx="5756144" cy="6150052"/>
            </a:xfrm>
            <a:custGeom>
              <a:avLst/>
              <a:gdLst>
                <a:gd name="connsiteX0" fmla="*/ 5715476 w 5756143"/>
                <a:gd name="connsiteY0" fmla="*/ 764938 h 6150052"/>
                <a:gd name="connsiteX1" fmla="*/ 4579496 w 5756143"/>
                <a:gd name="connsiteY1" fmla="*/ 6113197 h 6150052"/>
                <a:gd name="connsiteX2" fmla="*/ 43196 w 5756143"/>
                <a:gd name="connsiteY2" fmla="*/ 5150027 h 6150052"/>
                <a:gd name="connsiteX3" fmla="*/ 1134704 w 5756143"/>
                <a:gd name="connsiteY3" fmla="*/ 12700 h 6150052"/>
                <a:gd name="connsiteX4" fmla="*/ 1109290 w 5756143"/>
                <a:gd name="connsiteY4" fmla="*/ 12700 h 6150052"/>
                <a:gd name="connsiteX5" fmla="*/ 12700 w 5756143"/>
                <a:gd name="connsiteY5" fmla="*/ 5169087 h 6150052"/>
                <a:gd name="connsiteX6" fmla="*/ 4598556 w 5756143"/>
                <a:gd name="connsiteY6" fmla="*/ 6143693 h 6150052"/>
                <a:gd name="connsiteX7" fmla="*/ 5743431 w 5756143"/>
                <a:gd name="connsiteY7" fmla="*/ 757314 h 6150052"/>
                <a:gd name="connsiteX8" fmla="*/ 5745972 w 5756143"/>
                <a:gd name="connsiteY8" fmla="*/ 744607 h 6150052"/>
                <a:gd name="connsiteX9" fmla="*/ 2299910 w 5756143"/>
                <a:gd name="connsiteY9" fmla="*/ 12700 h 6150052"/>
                <a:gd name="connsiteX10" fmla="*/ 2177925 w 5756143"/>
                <a:gd name="connsiteY10" fmla="*/ 12700 h 615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6143" h="6150052">
                  <a:moveTo>
                    <a:pt x="5715476" y="764938"/>
                  </a:moveTo>
                  <a:lnTo>
                    <a:pt x="4579496" y="6113197"/>
                  </a:lnTo>
                  <a:lnTo>
                    <a:pt x="43196" y="5150027"/>
                  </a:lnTo>
                  <a:lnTo>
                    <a:pt x="1134704" y="12700"/>
                  </a:lnTo>
                  <a:lnTo>
                    <a:pt x="1109290" y="12700"/>
                  </a:lnTo>
                  <a:lnTo>
                    <a:pt x="12700" y="5169087"/>
                  </a:lnTo>
                  <a:lnTo>
                    <a:pt x="4598556" y="6143693"/>
                  </a:lnTo>
                  <a:lnTo>
                    <a:pt x="5743431" y="757314"/>
                  </a:lnTo>
                  <a:lnTo>
                    <a:pt x="5745972" y="744607"/>
                  </a:lnTo>
                  <a:lnTo>
                    <a:pt x="2299910" y="12700"/>
                  </a:lnTo>
                  <a:lnTo>
                    <a:pt x="2177925" y="12700"/>
                  </a:lnTo>
                  <a:close/>
                </a:path>
              </a:pathLst>
            </a:custGeom>
            <a:solidFill>
              <a:schemeClr val="bg1"/>
            </a:solidFill>
            <a:ln w="12694" cap="flat">
              <a:noFill/>
              <a:prstDash val="solid"/>
              <a:miter/>
            </a:ln>
          </p:spPr>
          <p:txBody>
            <a:bodyPr rtlCol="0" anchor="ctr"/>
            <a:lstStyle/>
            <a:p>
              <a:endParaRPr lang="en-US" noProof="0" dirty="0"/>
            </a:p>
          </p:txBody>
        </p:sp>
      </p:grpSp>
      <p:sp>
        <p:nvSpPr>
          <p:cNvPr id="24" name="Picture Placeholder 23">
            <a:extLst>
              <a:ext uri="{FF2B5EF4-FFF2-40B4-BE49-F238E27FC236}">
                <a16:creationId xmlns:a16="http://schemas.microsoft.com/office/drawing/2014/main" id="{76641E2E-882B-485E-AD7C-2BC054BEA520}"/>
              </a:ext>
            </a:extLst>
          </p:cNvPr>
          <p:cNvSpPr>
            <a:spLocks noGrp="1"/>
          </p:cNvSpPr>
          <p:nvPr>
            <p:ph type="pic" sz="quarter" idx="14"/>
          </p:nvPr>
        </p:nvSpPr>
        <p:spPr>
          <a:xfrm rot="720000">
            <a:off x="6384187" y="209524"/>
            <a:ext cx="4647699" cy="5472101"/>
          </a:xfrm>
          <a:custGeom>
            <a:avLst/>
            <a:gdLst>
              <a:gd name="connsiteX0" fmla="*/ 0 w 4643879"/>
              <a:gd name="connsiteY0" fmla="*/ 5462044 h 5462044"/>
              <a:gd name="connsiteX1" fmla="*/ 1160970 w 4643879"/>
              <a:gd name="connsiteY1" fmla="*/ 0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1026146 w 4643879"/>
              <a:gd name="connsiteY2" fmla="*/ 8068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11990 w 4643879"/>
              <a:gd name="connsiteY1" fmla="*/ 13839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4634592 w 4643879"/>
              <a:gd name="connsiteY4" fmla="*/ 5460922 h 5462044"/>
              <a:gd name="connsiteX5" fmla="*/ 0 w 4643879"/>
              <a:gd name="connsiteY5" fmla="*/ 5462044 h 546204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72101 h 5472101"/>
              <a:gd name="connsiteX1" fmla="*/ 8345 w 4647218"/>
              <a:gd name="connsiteY1" fmla="*/ 21518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0 w 4647218"/>
              <a:gd name="connsiteY0" fmla="*/ 5472101 h 5472101"/>
              <a:gd name="connsiteX1" fmla="*/ 5908 w 4647218"/>
              <a:gd name="connsiteY1" fmla="*/ 22456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38412 w 4647699"/>
              <a:gd name="connsiteY4" fmla="*/ 5465839 h 5472101"/>
              <a:gd name="connsiteX5" fmla="*/ 481 w 4647699"/>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43537 w 4647699"/>
              <a:gd name="connsiteY4" fmla="*/ 5464749 h 5472101"/>
              <a:gd name="connsiteX5" fmla="*/ 481 w 4647699"/>
              <a:gd name="connsiteY5" fmla="*/ 5472101 h 547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7699" h="5472101">
                <a:moveTo>
                  <a:pt x="481" y="5472101"/>
                </a:moveTo>
                <a:cubicBezTo>
                  <a:pt x="4478" y="3656033"/>
                  <a:pt x="-2747" y="2037289"/>
                  <a:pt x="1250" y="221221"/>
                </a:cubicBezTo>
                <a:lnTo>
                  <a:pt x="1049359" y="0"/>
                </a:lnTo>
                <a:lnTo>
                  <a:pt x="4647699" y="4917"/>
                </a:lnTo>
                <a:cubicBezTo>
                  <a:pt x="4644603" y="1825224"/>
                  <a:pt x="4646633" y="3644442"/>
                  <a:pt x="4643537" y="5464749"/>
                </a:cubicBezTo>
                <a:lnTo>
                  <a:pt x="481" y="5472101"/>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2658144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grpSp>
        <p:nvGrpSpPr>
          <p:cNvPr id="8" name="Graphic 16">
            <a:extLst>
              <a:ext uri="{FF2B5EF4-FFF2-40B4-BE49-F238E27FC236}">
                <a16:creationId xmlns:a16="http://schemas.microsoft.com/office/drawing/2014/main" id="{AD4D64B1-E729-4A4C-8FF7-134EACCE9ED5}"/>
              </a:ext>
            </a:extLst>
          </p:cNvPr>
          <p:cNvGrpSpPr/>
          <p:nvPr userDrawn="1"/>
        </p:nvGrpSpPr>
        <p:grpSpPr>
          <a:xfrm>
            <a:off x="10962579" y="5678327"/>
            <a:ext cx="1234800" cy="1051200"/>
            <a:chOff x="5626893" y="3026568"/>
            <a:chExt cx="937260" cy="800760"/>
          </a:xfrm>
        </p:grpSpPr>
        <p:sp>
          <p:nvSpPr>
            <p:cNvPr id="9" name="Freeform: Shape 8">
              <a:extLst>
                <a:ext uri="{FF2B5EF4-FFF2-40B4-BE49-F238E27FC236}">
                  <a16:creationId xmlns:a16="http://schemas.microsoft.com/office/drawing/2014/main" id="{57668185-4891-4CEF-B849-B73B1AD90FD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id="{2A3C1BE6-5446-49A0-9C65-D92077D0E911}"/>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5" name="Date Placeholder 4">
            <a:extLst>
              <a:ext uri="{FF2B5EF4-FFF2-40B4-BE49-F238E27FC236}">
                <a16:creationId xmlns:a16="http://schemas.microsoft.com/office/drawing/2014/main" id="{BC7C1B33-ECEC-4E34-B218-27830F70B24F}"/>
              </a:ext>
            </a:extLst>
          </p:cNvPr>
          <p:cNvSpPr>
            <a:spLocks noGrp="1"/>
          </p:cNvSpPr>
          <p:nvPr>
            <p:ph type="dt" sz="half" idx="10"/>
          </p:nvPr>
        </p:nvSpPr>
        <p:spPr/>
        <p:txBody>
          <a:bodyPr/>
          <a:lstStyle/>
          <a:p>
            <a:r>
              <a:rPr lang="en-US" noProof="0" dirty="0"/>
              <a:t>MM.DD.20XX</a:t>
            </a:r>
          </a:p>
        </p:txBody>
      </p:sp>
      <p:sp>
        <p:nvSpPr>
          <p:cNvPr id="6" name="Footer Placeholder 5">
            <a:extLst>
              <a:ext uri="{FF2B5EF4-FFF2-40B4-BE49-F238E27FC236}">
                <a16:creationId xmlns:a16="http://schemas.microsoft.com/office/drawing/2014/main" id="{2D31CE7A-B999-4982-BCDD-EEC4E9A23247}"/>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B6317B1B-B559-4F47-A9AB-834EB93A8563}"/>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13" name="Group 12">
            <a:extLst>
              <a:ext uri="{FF2B5EF4-FFF2-40B4-BE49-F238E27FC236}">
                <a16:creationId xmlns:a16="http://schemas.microsoft.com/office/drawing/2014/main" id="{23F3C396-D7E8-4134-99CB-83AC5015781D}"/>
              </a:ext>
            </a:extLst>
          </p:cNvPr>
          <p:cNvGrpSpPr/>
          <p:nvPr userDrawn="1"/>
        </p:nvGrpSpPr>
        <p:grpSpPr>
          <a:xfrm flipH="1">
            <a:off x="7321677" y="587196"/>
            <a:ext cx="4885313" cy="1632656"/>
            <a:chOff x="-26126" y="587196"/>
            <a:chExt cx="4885313" cy="1632656"/>
          </a:xfrm>
        </p:grpSpPr>
        <p:sp>
          <p:nvSpPr>
            <p:cNvPr id="11" name="Graphic 23">
              <a:extLst>
                <a:ext uri="{FF2B5EF4-FFF2-40B4-BE49-F238E27FC236}">
                  <a16:creationId xmlns:a16="http://schemas.microsoft.com/office/drawing/2014/main" id="{545A4C09-DA17-4F53-9893-7152B53CD712}"/>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2" name="Graphic 6">
              <a:extLst>
                <a:ext uri="{FF2B5EF4-FFF2-40B4-BE49-F238E27FC236}">
                  <a16:creationId xmlns:a16="http://schemas.microsoft.com/office/drawing/2014/main" id="{2D92C53E-EB06-4CBC-A335-BC3156E96896}"/>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sp>
        <p:nvSpPr>
          <p:cNvPr id="16" name="Title 1">
            <a:extLst>
              <a:ext uri="{FF2B5EF4-FFF2-40B4-BE49-F238E27FC236}">
                <a16:creationId xmlns:a16="http://schemas.microsoft.com/office/drawing/2014/main" id="{D3A443B5-C60C-4149-99AA-5309F8B41C14}"/>
              </a:ext>
            </a:extLst>
          </p:cNvPr>
          <p:cNvSpPr>
            <a:spLocks noGrp="1"/>
          </p:cNvSpPr>
          <p:nvPr>
            <p:ph type="title" hasCustomPrompt="1"/>
          </p:nvPr>
        </p:nvSpPr>
        <p:spPr>
          <a:xfrm rot="360000">
            <a:off x="7354844" y="895259"/>
            <a:ext cx="4735459" cy="1012583"/>
          </a:xfrm>
        </p:spPr>
        <p:txBody>
          <a:bodyPr/>
          <a:lstStyle>
            <a:lvl1pPr algn="ctr">
              <a:defRPr>
                <a:solidFill>
                  <a:schemeClr val="bg1"/>
                </a:solidFill>
              </a:defRPr>
            </a:lvl1pPr>
          </a:lstStyle>
          <a:p>
            <a:r>
              <a:rPr lang="en-US" noProof="0"/>
              <a:t>Text Layout 2</a:t>
            </a:r>
          </a:p>
        </p:txBody>
      </p:sp>
      <p:sp>
        <p:nvSpPr>
          <p:cNvPr id="17" name="Text Placeholder 2">
            <a:extLst>
              <a:ext uri="{FF2B5EF4-FFF2-40B4-BE49-F238E27FC236}">
                <a16:creationId xmlns:a16="http://schemas.microsoft.com/office/drawing/2014/main" id="{D901BA76-252C-47D8-A48A-ECBA799BFCC3}"/>
              </a:ext>
            </a:extLst>
          </p:cNvPr>
          <p:cNvSpPr>
            <a:spLocks noGrp="1"/>
          </p:cNvSpPr>
          <p:nvPr>
            <p:ph type="body" idx="1" hasCustomPrompt="1"/>
          </p:nvPr>
        </p:nvSpPr>
        <p:spPr>
          <a:xfrm>
            <a:off x="6879053" y="2442380"/>
            <a:ext cx="3913632" cy="804672"/>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8" name="Text Placeholder 16">
            <a:extLst>
              <a:ext uri="{FF2B5EF4-FFF2-40B4-BE49-F238E27FC236}">
                <a16:creationId xmlns:a16="http://schemas.microsoft.com/office/drawing/2014/main" id="{9D30E37C-4282-4FD1-9238-5F541F189EC3}"/>
              </a:ext>
            </a:extLst>
          </p:cNvPr>
          <p:cNvSpPr>
            <a:spLocks noGrp="1"/>
          </p:cNvSpPr>
          <p:nvPr>
            <p:ph type="body" sz="quarter" idx="13"/>
          </p:nvPr>
        </p:nvSpPr>
        <p:spPr>
          <a:xfrm>
            <a:off x="6932841" y="3401290"/>
            <a:ext cx="4347933" cy="693295"/>
          </a:xfrm>
        </p:spPr>
        <p:txBody>
          <a:bodyPr>
            <a:normAutofit/>
          </a:bodyPr>
          <a:lstStyle>
            <a:lvl1pPr marL="0" indent="0">
              <a:spcBef>
                <a:spcPts val="600"/>
              </a:spcBef>
              <a:buClr>
                <a:schemeClr val="accent2"/>
              </a:buClr>
              <a:buNone/>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Click to edit Master text styles</a:t>
            </a:r>
          </a:p>
        </p:txBody>
      </p:sp>
      <p:sp>
        <p:nvSpPr>
          <p:cNvPr id="20" name="Text Placeholder 16">
            <a:extLst>
              <a:ext uri="{FF2B5EF4-FFF2-40B4-BE49-F238E27FC236}">
                <a16:creationId xmlns:a16="http://schemas.microsoft.com/office/drawing/2014/main" id="{2B21A588-9CF1-4122-959A-D1A3DA672BDA}"/>
              </a:ext>
            </a:extLst>
          </p:cNvPr>
          <p:cNvSpPr>
            <a:spLocks noGrp="1"/>
          </p:cNvSpPr>
          <p:nvPr>
            <p:ph type="body" sz="quarter" idx="14"/>
          </p:nvPr>
        </p:nvSpPr>
        <p:spPr>
          <a:xfrm>
            <a:off x="6932841" y="4200309"/>
            <a:ext cx="4347933" cy="1408743"/>
          </a:xfrm>
        </p:spPr>
        <p:txBody>
          <a:bodyPr>
            <a:normAutofit/>
          </a:bodyPr>
          <a:lstStyle>
            <a:lvl1pPr marL="180000" indent="-180000">
              <a:spcBef>
                <a:spcPts val="600"/>
              </a:spcBef>
              <a:buClr>
                <a:schemeClr val="accent2"/>
              </a:buClr>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Click to edit Master text styles</a:t>
            </a:r>
          </a:p>
        </p:txBody>
      </p:sp>
      <p:grpSp>
        <p:nvGrpSpPr>
          <p:cNvPr id="22" name="Graphic 20">
            <a:extLst>
              <a:ext uri="{FF2B5EF4-FFF2-40B4-BE49-F238E27FC236}">
                <a16:creationId xmlns:a16="http://schemas.microsoft.com/office/drawing/2014/main" id="{15D5C0A2-3C70-442D-AAF6-E16ADACDBF4F}"/>
              </a:ext>
            </a:extLst>
          </p:cNvPr>
          <p:cNvGrpSpPr/>
          <p:nvPr/>
        </p:nvGrpSpPr>
        <p:grpSpPr>
          <a:xfrm>
            <a:off x="-12667" y="-12667"/>
            <a:ext cx="6418971" cy="6160919"/>
            <a:chOff x="-12667" y="-12667"/>
            <a:chExt cx="6418971" cy="6160919"/>
          </a:xfrm>
        </p:grpSpPr>
        <p:sp>
          <p:nvSpPr>
            <p:cNvPr id="23" name="Freeform: Shape 22">
              <a:extLst>
                <a:ext uri="{FF2B5EF4-FFF2-40B4-BE49-F238E27FC236}">
                  <a16:creationId xmlns:a16="http://schemas.microsoft.com/office/drawing/2014/main" id="{DBA690C0-CF33-41CB-B76C-FC462F39BB66}"/>
                </a:ext>
              </a:extLst>
            </p:cNvPr>
            <p:cNvSpPr/>
            <p:nvPr/>
          </p:nvSpPr>
          <p:spPr>
            <a:xfrm>
              <a:off x="0" y="4388743"/>
              <a:ext cx="6396137" cy="1759509"/>
            </a:xfrm>
            <a:custGeom>
              <a:avLst/>
              <a:gdLst>
                <a:gd name="connsiteX0" fmla="*/ 6346644 w 6418971"/>
                <a:gd name="connsiteY0" fmla="*/ 12667 h 1776000"/>
                <a:gd name="connsiteX1" fmla="*/ 12667 w 6418971"/>
                <a:gd name="connsiteY1" fmla="*/ 456667 h 1776000"/>
                <a:gd name="connsiteX2" fmla="*/ 12667 w 6418971"/>
                <a:gd name="connsiteY2" fmla="*/ 1772176 h 1776000"/>
                <a:gd name="connsiteX3" fmla="*/ 6408804 w 6418971"/>
                <a:gd name="connsiteY3" fmla="*/ 909547 h 1776000"/>
                <a:gd name="connsiteX4" fmla="*/ 6346644 w 6418971"/>
                <a:gd name="connsiteY4" fmla="*/ 12667 h 1776000"/>
                <a:gd name="connsiteX0" fmla="*/ 6333977 w 6396137"/>
                <a:gd name="connsiteY0" fmla="*/ 0 h 1759509"/>
                <a:gd name="connsiteX1" fmla="*/ 0 w 6396137"/>
                <a:gd name="connsiteY1" fmla="*/ 444000 h 1759509"/>
                <a:gd name="connsiteX2" fmla="*/ 0 w 6396137"/>
                <a:gd name="connsiteY2" fmla="*/ 1759509 h 1759509"/>
                <a:gd name="connsiteX3" fmla="*/ 6396137 w 6396137"/>
                <a:gd name="connsiteY3" fmla="*/ 834832 h 1759509"/>
                <a:gd name="connsiteX4" fmla="*/ 6333977 w 6396137"/>
                <a:gd name="connsiteY4" fmla="*/ 0 h 1759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137" h="1759509">
                  <a:moveTo>
                    <a:pt x="6333977" y="0"/>
                  </a:moveTo>
                  <a:lnTo>
                    <a:pt x="0" y="444000"/>
                  </a:lnTo>
                  <a:lnTo>
                    <a:pt x="0" y="1759509"/>
                  </a:lnTo>
                  <a:cubicBezTo>
                    <a:pt x="1074480" y="1438560"/>
                    <a:pt x="3085166" y="949003"/>
                    <a:pt x="6396137" y="834832"/>
                  </a:cubicBezTo>
                  <a:cubicBezTo>
                    <a:pt x="6369497" y="303301"/>
                    <a:pt x="6333977" y="0"/>
                    <a:pt x="6333977" y="0"/>
                  </a:cubicBezTo>
                  <a:close/>
                </a:path>
              </a:pathLst>
            </a:custGeom>
            <a:gradFill>
              <a:gsLst>
                <a:gs pos="0">
                  <a:schemeClr val="accent5">
                    <a:alpha val="50000"/>
                  </a:schemeClr>
                </a:gs>
                <a:gs pos="100000">
                  <a:schemeClr val="accent5">
                    <a:alpha val="6000"/>
                  </a:schemeClr>
                </a:gs>
              </a:gsLst>
              <a:lin ang="10800000" scaled="1"/>
            </a:gradFill>
            <a:ln w="12681" cap="flat">
              <a:noFill/>
              <a:prstDash val="solid"/>
              <a:miter/>
            </a:ln>
          </p:spPr>
          <p:txBody>
            <a:bodyPr rtlCol="0" anchor="ctr"/>
            <a:lstStyle/>
            <a:p>
              <a:endParaRPr lang="en-US" noProof="0" dirty="0"/>
            </a:p>
          </p:txBody>
        </p:sp>
        <p:sp>
          <p:nvSpPr>
            <p:cNvPr id="24" name="Freeform: Shape 23">
              <a:extLst>
                <a:ext uri="{FF2B5EF4-FFF2-40B4-BE49-F238E27FC236}">
                  <a16:creationId xmlns:a16="http://schemas.microsoft.com/office/drawing/2014/main" id="{36D855DB-2DC5-479D-94A0-542899B6911B}"/>
                </a:ext>
              </a:extLst>
            </p:cNvPr>
            <p:cNvSpPr/>
            <p:nvPr/>
          </p:nvSpPr>
          <p:spPr>
            <a:xfrm>
              <a:off x="-12667" y="-12667"/>
              <a:ext cx="6418971" cy="5683200"/>
            </a:xfrm>
            <a:custGeom>
              <a:avLst/>
              <a:gdLst>
                <a:gd name="connsiteX0" fmla="*/ 12667 w 6418971"/>
                <a:gd name="connsiteY0" fmla="*/ 5681913 h 5683200"/>
                <a:gd name="connsiteX1" fmla="*/ 6408804 w 6418971"/>
                <a:gd name="connsiteY1" fmla="*/ 5234107 h 5683200"/>
                <a:gd name="connsiteX2" fmla="*/ 6043456 w 6418971"/>
                <a:gd name="connsiteY2" fmla="*/ 12667 h 5683200"/>
                <a:gd name="connsiteX3" fmla="*/ 12667 w 6418971"/>
                <a:gd name="connsiteY3" fmla="*/ 12667 h 5683200"/>
              </a:gdLst>
              <a:ahLst/>
              <a:cxnLst>
                <a:cxn ang="0">
                  <a:pos x="connsiteX0" y="connsiteY0"/>
                </a:cxn>
                <a:cxn ang="0">
                  <a:pos x="connsiteX1" y="connsiteY1"/>
                </a:cxn>
                <a:cxn ang="0">
                  <a:pos x="connsiteX2" y="connsiteY2"/>
                </a:cxn>
                <a:cxn ang="0">
                  <a:pos x="connsiteX3" y="connsiteY3"/>
                </a:cxn>
              </a:cxnLst>
              <a:rect l="l" t="t" r="r" b="b"/>
              <a:pathLst>
                <a:path w="6418971" h="5683200">
                  <a:moveTo>
                    <a:pt x="12667" y="5681913"/>
                  </a:moveTo>
                  <a:lnTo>
                    <a:pt x="6408804" y="5234107"/>
                  </a:lnTo>
                  <a:lnTo>
                    <a:pt x="6043456" y="12667"/>
                  </a:lnTo>
                  <a:lnTo>
                    <a:pt x="12667" y="12667"/>
                  </a:lnTo>
                  <a:close/>
                </a:path>
              </a:pathLst>
            </a:custGeom>
            <a:gradFill>
              <a:gsLst>
                <a:gs pos="0">
                  <a:schemeClr val="accent5"/>
                </a:gs>
                <a:gs pos="100000">
                  <a:schemeClr val="bg2"/>
                </a:gs>
              </a:gsLst>
              <a:lin ang="840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C2DADFD8-5DEE-449A-A576-39F98BB2A88B}"/>
                </a:ext>
              </a:extLst>
            </p:cNvPr>
            <p:cNvSpPr/>
            <p:nvPr/>
          </p:nvSpPr>
          <p:spPr>
            <a:xfrm>
              <a:off x="-12667" y="-12667"/>
              <a:ext cx="6114514" cy="5404114"/>
            </a:xfrm>
            <a:custGeom>
              <a:avLst/>
              <a:gdLst>
                <a:gd name="connsiteX0" fmla="*/ 6080244 w 6114514"/>
                <a:gd name="connsiteY0" fmla="*/ 4942336 h 5404114"/>
                <a:gd name="connsiteX1" fmla="*/ 12667 w 6114514"/>
                <a:gd name="connsiteY1" fmla="*/ 5367307 h 5404114"/>
                <a:gd name="connsiteX2" fmla="*/ 12667 w 6114514"/>
                <a:gd name="connsiteY2" fmla="*/ 5392679 h 5404114"/>
                <a:gd name="connsiteX3" fmla="*/ 6095467 w 6114514"/>
                <a:gd name="connsiteY3" fmla="*/ 4966439 h 5404114"/>
                <a:gd name="connsiteX4" fmla="*/ 6108153 w 6114514"/>
                <a:gd name="connsiteY4" fmla="*/ 4966439 h 5404114"/>
                <a:gd name="connsiteX5" fmla="*/ 5761833 w 6114514"/>
                <a:gd name="connsiteY5" fmla="*/ 12667 h 5404114"/>
                <a:gd name="connsiteX6" fmla="*/ 5736462 w 6114514"/>
                <a:gd name="connsiteY6" fmla="*/ 12667 h 54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4514" h="5404114">
                  <a:moveTo>
                    <a:pt x="6080244" y="4942336"/>
                  </a:moveTo>
                  <a:lnTo>
                    <a:pt x="12667" y="5367307"/>
                  </a:lnTo>
                  <a:lnTo>
                    <a:pt x="12667" y="5392679"/>
                  </a:lnTo>
                  <a:lnTo>
                    <a:pt x="6095467" y="4966439"/>
                  </a:lnTo>
                  <a:lnTo>
                    <a:pt x="6108153" y="4966439"/>
                  </a:lnTo>
                  <a:lnTo>
                    <a:pt x="5761833" y="12667"/>
                  </a:lnTo>
                  <a:lnTo>
                    <a:pt x="5736462" y="12667"/>
                  </a:lnTo>
                  <a:close/>
                </a:path>
              </a:pathLst>
            </a:custGeom>
            <a:solidFill>
              <a:schemeClr val="bg1"/>
            </a:solidFill>
            <a:ln w="12681" cap="flat">
              <a:noFill/>
              <a:prstDash val="solid"/>
              <a:miter/>
            </a:ln>
          </p:spPr>
          <p:txBody>
            <a:bodyPr rtlCol="0" anchor="ctr"/>
            <a:lstStyle/>
            <a:p>
              <a:endParaRPr lang="en-US" noProof="0" dirty="0"/>
            </a:p>
          </p:txBody>
        </p:sp>
      </p:grpSp>
      <p:sp>
        <p:nvSpPr>
          <p:cNvPr id="27" name="Picture Placeholder 26">
            <a:extLst>
              <a:ext uri="{FF2B5EF4-FFF2-40B4-BE49-F238E27FC236}">
                <a16:creationId xmlns:a16="http://schemas.microsoft.com/office/drawing/2014/main" id="{BBA8375B-3CE5-468D-91DF-8151963A9531}"/>
              </a:ext>
            </a:extLst>
          </p:cNvPr>
          <p:cNvSpPr>
            <a:spLocks noGrp="1"/>
          </p:cNvSpPr>
          <p:nvPr>
            <p:ph type="pic" sz="quarter" idx="15"/>
          </p:nvPr>
        </p:nvSpPr>
        <p:spPr>
          <a:xfrm>
            <a:off x="-694" y="0"/>
            <a:ext cx="6065966" cy="5355825"/>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5966" h="5408602">
                <a:moveTo>
                  <a:pt x="693" y="5408602"/>
                </a:moveTo>
                <a:cubicBezTo>
                  <a:pt x="4546" y="3609465"/>
                  <a:pt x="-2683" y="1799137"/>
                  <a:pt x="1170" y="0"/>
                </a:cubicBezTo>
                <a:lnTo>
                  <a:pt x="5725098" y="841"/>
                </a:lnTo>
                <a:lnTo>
                  <a:pt x="6065966" y="4979386"/>
                </a:lnTo>
                <a:lnTo>
                  <a:pt x="693" y="5408602"/>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4214248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grpSp>
        <p:nvGrpSpPr>
          <p:cNvPr id="18" name="Graphic 16">
            <a:extLst>
              <a:ext uri="{FF2B5EF4-FFF2-40B4-BE49-F238E27FC236}">
                <a16:creationId xmlns:a16="http://schemas.microsoft.com/office/drawing/2014/main" id="{6E486D59-536F-433A-BA1F-E5D8171D28EE}"/>
              </a:ext>
            </a:extLst>
          </p:cNvPr>
          <p:cNvGrpSpPr/>
          <p:nvPr userDrawn="1"/>
        </p:nvGrpSpPr>
        <p:grpSpPr>
          <a:xfrm>
            <a:off x="10962579" y="5678327"/>
            <a:ext cx="1234800" cy="1051200"/>
            <a:chOff x="5626893" y="3026568"/>
            <a:chExt cx="937260" cy="800760"/>
          </a:xfrm>
        </p:grpSpPr>
        <p:sp>
          <p:nvSpPr>
            <p:cNvPr id="19" name="Freeform: Shape 18">
              <a:extLst>
                <a:ext uri="{FF2B5EF4-FFF2-40B4-BE49-F238E27FC236}">
                  <a16:creationId xmlns:a16="http://schemas.microsoft.com/office/drawing/2014/main" id="{A58001F8-106A-42FB-834D-9A42C409CE0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20" name="Freeform: Shape 19">
              <a:extLst>
                <a:ext uri="{FF2B5EF4-FFF2-40B4-BE49-F238E27FC236}">
                  <a16:creationId xmlns:a16="http://schemas.microsoft.com/office/drawing/2014/main" id="{12C44DFF-8C15-44EB-9668-D72BDBCAC7EB}"/>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id="{69CEAA8A-68C1-422B-827F-B9BB0A5DBA9F}"/>
              </a:ext>
            </a:extLst>
          </p:cNvPr>
          <p:cNvSpPr>
            <a:spLocks noGrp="1"/>
          </p:cNvSpPr>
          <p:nvPr>
            <p:ph type="body" idx="1" hasCustomPrompt="1"/>
          </p:nvPr>
        </p:nvSpPr>
        <p:spPr>
          <a:xfrm>
            <a:off x="1032739" y="2647949"/>
            <a:ext cx="459360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4" name="Content Placeholder 3">
            <a:extLst>
              <a:ext uri="{FF2B5EF4-FFF2-40B4-BE49-F238E27FC236}">
                <a16:creationId xmlns:a16="http://schemas.microsoft.com/office/drawing/2014/main" id="{C7EF9F20-7EC3-4301-8D75-2F88B498A5B5}"/>
              </a:ext>
            </a:extLst>
          </p:cNvPr>
          <p:cNvSpPr>
            <a:spLocks noGrp="1"/>
          </p:cNvSpPr>
          <p:nvPr>
            <p:ph sz="half" idx="2"/>
          </p:nvPr>
        </p:nvSpPr>
        <p:spPr>
          <a:xfrm>
            <a:off x="1030139" y="3248025"/>
            <a:ext cx="4573338"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a:t>Click to edit Master text styles</a:t>
            </a:r>
          </a:p>
          <a:p>
            <a:pPr lvl="1"/>
            <a:r>
              <a:rPr lang="en-US" noProof="0"/>
              <a:t>Second level</a:t>
            </a:r>
          </a:p>
        </p:txBody>
      </p:sp>
      <p:sp>
        <p:nvSpPr>
          <p:cNvPr id="8" name="Footer Placeholder 7">
            <a:extLst>
              <a:ext uri="{FF2B5EF4-FFF2-40B4-BE49-F238E27FC236}">
                <a16:creationId xmlns:a16="http://schemas.microsoft.com/office/drawing/2014/main" id="{701F359F-D118-4F66-A9AB-3A95DC285386}"/>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068CC05F-AFDC-44E7-8014-867EBAC64F3F}"/>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69BE7BF4-3069-409E-BFA9-64375BC3D04B}"/>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id="{F3C766CD-B979-4D7C-8A2C-417E79767E3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id="{D10447CE-8352-418F-9BA9-B6C2160B9376}"/>
              </a:ext>
            </a:extLst>
          </p:cNvPr>
          <p:cNvSpPr>
            <a:spLocks noGrp="1"/>
          </p:cNvSpPr>
          <p:nvPr>
            <p:ph type="title" hasCustomPrompt="1"/>
          </p:nvPr>
        </p:nvSpPr>
        <p:spPr>
          <a:xfrm rot="-360000">
            <a:off x="830561" y="849316"/>
            <a:ext cx="3923299" cy="1042492"/>
          </a:xfrm>
        </p:spPr>
        <p:txBody>
          <a:bodyPr/>
          <a:lstStyle>
            <a:lvl1pPr>
              <a:defRPr>
                <a:solidFill>
                  <a:schemeClr val="bg1"/>
                </a:solidFill>
              </a:defRPr>
            </a:lvl1pPr>
          </a:lstStyle>
          <a:p>
            <a:r>
              <a:rPr lang="en-US" noProof="0"/>
              <a:t>Comparison</a:t>
            </a:r>
          </a:p>
        </p:txBody>
      </p:sp>
      <p:sp>
        <p:nvSpPr>
          <p:cNvPr id="15" name="Text Placeholder 2">
            <a:extLst>
              <a:ext uri="{FF2B5EF4-FFF2-40B4-BE49-F238E27FC236}">
                <a16:creationId xmlns:a16="http://schemas.microsoft.com/office/drawing/2014/main" id="{D440566B-A9B8-43D7-AF31-EC51D5850D00}"/>
              </a:ext>
            </a:extLst>
          </p:cNvPr>
          <p:cNvSpPr>
            <a:spLocks noGrp="1"/>
          </p:cNvSpPr>
          <p:nvPr>
            <p:ph type="body" idx="13" hasCustomPrompt="1"/>
          </p:nvPr>
        </p:nvSpPr>
        <p:spPr>
          <a:xfrm>
            <a:off x="6207364" y="2647949"/>
            <a:ext cx="507601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16" name="Content Placeholder 3">
            <a:extLst>
              <a:ext uri="{FF2B5EF4-FFF2-40B4-BE49-F238E27FC236}">
                <a16:creationId xmlns:a16="http://schemas.microsoft.com/office/drawing/2014/main" id="{159211AA-05DE-48A1-97CC-3BE597E71490}"/>
              </a:ext>
            </a:extLst>
          </p:cNvPr>
          <p:cNvSpPr>
            <a:spLocks noGrp="1"/>
          </p:cNvSpPr>
          <p:nvPr>
            <p:ph sz="half" idx="14"/>
          </p:nvPr>
        </p:nvSpPr>
        <p:spPr>
          <a:xfrm>
            <a:off x="6207363" y="3248025"/>
            <a:ext cx="5073411"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a:t>Click to edit Master text styles</a:t>
            </a:r>
          </a:p>
          <a:p>
            <a:pPr lvl="1"/>
            <a:r>
              <a:rPr lang="en-US" noProof="0"/>
              <a:t>Second level</a:t>
            </a:r>
          </a:p>
        </p:txBody>
      </p:sp>
      <p:sp>
        <p:nvSpPr>
          <p:cNvPr id="17" name="Text Placeholder 2">
            <a:extLst>
              <a:ext uri="{FF2B5EF4-FFF2-40B4-BE49-F238E27FC236}">
                <a16:creationId xmlns:a16="http://schemas.microsoft.com/office/drawing/2014/main" id="{79FCC9E8-58D0-4280-842F-285B2710BA14}"/>
              </a:ext>
            </a:extLst>
          </p:cNvPr>
          <p:cNvSpPr>
            <a:spLocks noGrp="1"/>
          </p:cNvSpPr>
          <p:nvPr>
            <p:ph type="body" idx="15" hasCustomPrompt="1"/>
          </p:nvPr>
        </p:nvSpPr>
        <p:spPr>
          <a:xfrm>
            <a:off x="5676900" y="1374622"/>
            <a:ext cx="5202936" cy="1115568"/>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2" name="Freeform: Shape 21">
            <a:extLst>
              <a:ext uri="{FF2B5EF4-FFF2-40B4-BE49-F238E27FC236}">
                <a16:creationId xmlns:a16="http://schemas.microsoft.com/office/drawing/2014/main" id="{0313A844-31D3-4D0D-8043-C498865AF65B}"/>
              </a:ext>
            </a:extLst>
          </p:cNvPr>
          <p:cNvSpPr/>
          <p:nvPr/>
        </p:nvSpPr>
        <p:spPr>
          <a:xfrm>
            <a:off x="4200902"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23" name="Freeform: Shape 22">
            <a:extLst>
              <a:ext uri="{FF2B5EF4-FFF2-40B4-BE49-F238E27FC236}">
                <a16:creationId xmlns:a16="http://schemas.microsoft.com/office/drawing/2014/main" id="{8948DAA4-D083-418A-B253-F1F56A7613B3}"/>
              </a:ext>
            </a:extLst>
          </p:cNvPr>
          <p:cNvSpPr/>
          <p:nvPr/>
        </p:nvSpPr>
        <p:spPr>
          <a:xfrm>
            <a:off x="4406705"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51458" t="10702" r="5240" b="-85592"/>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3538970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Chart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2755778"/>
            <a:ext cx="2724912" cy="2267712"/>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3" name="Chart Placeholder 21">
            <a:extLst>
              <a:ext uri="{FF2B5EF4-FFF2-40B4-BE49-F238E27FC236}">
                <a16:creationId xmlns:a16="http://schemas.microsoft.com/office/drawing/2014/main" id="{DD959D31-8095-4F0E-8AA3-33ABE262D130}"/>
              </a:ext>
            </a:extLst>
          </p:cNvPr>
          <p:cNvSpPr>
            <a:spLocks noGrp="1"/>
          </p:cNvSpPr>
          <p:nvPr>
            <p:ph type="chart" sz="quarter" idx="14"/>
          </p:nvPr>
        </p:nvSpPr>
        <p:spPr>
          <a:xfrm>
            <a:off x="5159375" y="1347788"/>
            <a:ext cx="6121400" cy="4090987"/>
          </a:xfrm>
        </p:spPr>
        <p:txBody>
          <a:bodyPr anchor="ctr" anchorCtr="0">
            <a:normAutofit/>
          </a:bodyPr>
          <a:lstStyle>
            <a:lvl1pPr marL="0" indent="0" algn="ctr">
              <a:buNone/>
              <a:defRPr sz="1400"/>
            </a:lvl1pPr>
          </a:lstStyle>
          <a:p>
            <a:r>
              <a:rPr lang="en-US" noProof="0"/>
              <a:t>Click icon to add chart</a:t>
            </a:r>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979844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Table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3314576"/>
            <a:ext cx="3200400" cy="1700784"/>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5" name="Table Placeholder 14">
            <a:extLst>
              <a:ext uri="{FF2B5EF4-FFF2-40B4-BE49-F238E27FC236}">
                <a16:creationId xmlns:a16="http://schemas.microsoft.com/office/drawing/2014/main" id="{7658F6E5-229A-4857-8140-782AA94211B5}"/>
              </a:ext>
            </a:extLst>
          </p:cNvPr>
          <p:cNvSpPr>
            <a:spLocks noGrp="1"/>
          </p:cNvSpPr>
          <p:nvPr>
            <p:ph type="tbl" sz="quarter" idx="13"/>
          </p:nvPr>
        </p:nvSpPr>
        <p:spPr>
          <a:xfrm>
            <a:off x="5159375" y="1347788"/>
            <a:ext cx="6121400" cy="4090987"/>
          </a:xfrm>
        </p:spPr>
        <p:txBody>
          <a:bodyPr anchor="ctr" anchorCtr="0">
            <a:normAutofit/>
          </a:bodyPr>
          <a:lstStyle>
            <a:lvl1pPr marL="0" indent="0" algn="ctr">
              <a:buNone/>
              <a:defRPr sz="1400"/>
            </a:lvl1pPr>
          </a:lstStyle>
          <a:p>
            <a:r>
              <a:rPr lang="en-US" noProof="0"/>
              <a:t>Click icon to add table</a:t>
            </a:r>
            <a:endParaRPr lang="en-US" noProof="0" dirty="0"/>
          </a:p>
        </p:txBody>
      </p:sp>
      <p:sp>
        <p:nvSpPr>
          <p:cNvPr id="17" name="Freeform: Shape 16">
            <a:extLst>
              <a:ext uri="{FF2B5EF4-FFF2-40B4-BE49-F238E27FC236}">
                <a16:creationId xmlns:a16="http://schemas.microsoft.com/office/drawing/2014/main" id="{9FB4E85B-0FE6-4367-8B3F-4F3B5621BF3B}"/>
              </a:ext>
            </a:extLst>
          </p:cNvPr>
          <p:cNvSpPr/>
          <p:nvPr/>
        </p:nvSpPr>
        <p:spPr>
          <a:xfrm>
            <a:off x="2641930"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id="{6AC08F80-E4EE-498F-927C-7F97FBA89C96}"/>
              </a:ext>
            </a:extLst>
          </p:cNvPr>
          <p:cNvSpPr/>
          <p:nvPr/>
        </p:nvSpPr>
        <p:spPr>
          <a:xfrm>
            <a:off x="2847733"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76814" t="10702" r="6336" b="-114608"/>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4200568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6" name="Graphic 16">
            <a:extLst>
              <a:ext uri="{FF2B5EF4-FFF2-40B4-BE49-F238E27FC236}">
                <a16:creationId xmlns:a16="http://schemas.microsoft.com/office/drawing/2014/main" id="{A6C11E25-2AF0-4EBF-905C-81BDCFB5E4C8}"/>
              </a:ext>
            </a:extLst>
          </p:cNvPr>
          <p:cNvGrpSpPr/>
          <p:nvPr userDrawn="1"/>
        </p:nvGrpSpPr>
        <p:grpSpPr>
          <a:xfrm>
            <a:off x="10962579" y="5678327"/>
            <a:ext cx="1234800" cy="1051200"/>
            <a:chOff x="5626893" y="3026568"/>
            <a:chExt cx="937260" cy="800760"/>
          </a:xfrm>
        </p:grpSpPr>
        <p:sp>
          <p:nvSpPr>
            <p:cNvPr id="7" name="Freeform: Shape 6">
              <a:extLst>
                <a:ext uri="{FF2B5EF4-FFF2-40B4-BE49-F238E27FC236}">
                  <a16:creationId xmlns:a16="http://schemas.microsoft.com/office/drawing/2014/main" id="{9D892266-5EB4-4DE9-BB23-F21047C71611}"/>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8" name="Freeform: Shape 7">
              <a:extLst>
                <a:ext uri="{FF2B5EF4-FFF2-40B4-BE49-F238E27FC236}">
                  <a16:creationId xmlns:a16="http://schemas.microsoft.com/office/drawing/2014/main" id="{ADD8BBD5-9B7C-4CF3-9606-41DC9C0151B9}"/>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Footer Placeholder 2">
            <a:extLst>
              <a:ext uri="{FF2B5EF4-FFF2-40B4-BE49-F238E27FC236}">
                <a16:creationId xmlns:a16="http://schemas.microsoft.com/office/drawing/2014/main" id="{4C97017C-1C1C-4B7D-A1F6-792FC58C89C0}"/>
              </a:ext>
            </a:extLst>
          </p:cNvPr>
          <p:cNvSpPr>
            <a:spLocks noGrp="1"/>
          </p:cNvSpPr>
          <p:nvPr>
            <p:ph type="ftr" sz="quarter" idx="11"/>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1247CDBA-2DF6-4122-86A8-F7C1A644467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9" name="Graphic 4">
            <a:extLst>
              <a:ext uri="{FF2B5EF4-FFF2-40B4-BE49-F238E27FC236}">
                <a16:creationId xmlns:a16="http://schemas.microsoft.com/office/drawing/2014/main" id="{EA075FD4-B92A-4706-AF9F-516E4D97661A}"/>
              </a:ext>
            </a:extLst>
          </p:cNvPr>
          <p:cNvGrpSpPr/>
          <p:nvPr/>
        </p:nvGrpSpPr>
        <p:grpSpPr>
          <a:xfrm>
            <a:off x="3101009" y="-12694"/>
            <a:ext cx="9094808" cy="5689901"/>
            <a:chOff x="227974" y="-12694"/>
            <a:chExt cx="11967843" cy="5689901"/>
          </a:xfrm>
        </p:grpSpPr>
        <p:sp>
          <p:nvSpPr>
            <p:cNvPr id="10" name="Freeform: Shape 9">
              <a:extLst>
                <a:ext uri="{FF2B5EF4-FFF2-40B4-BE49-F238E27FC236}">
                  <a16:creationId xmlns:a16="http://schemas.microsoft.com/office/drawing/2014/main" id="{CC47232B-AA36-4054-91B9-8A58B1EB5A7C}"/>
                </a:ext>
              </a:extLst>
            </p:cNvPr>
            <p:cNvSpPr/>
            <p:nvPr/>
          </p:nvSpPr>
          <p:spPr>
            <a:xfrm>
              <a:off x="227974" y="-12694"/>
              <a:ext cx="2146414" cy="5677200"/>
            </a:xfrm>
            <a:custGeom>
              <a:avLst/>
              <a:gdLst>
                <a:gd name="connsiteX0" fmla="*/ 1684102 w 2146413"/>
                <a:gd name="connsiteY0" fmla="*/ 12694 h 5677200"/>
                <a:gd name="connsiteX1" fmla="*/ 12694 w 2146413"/>
                <a:gd name="connsiteY1" fmla="*/ 508020 h 5677200"/>
                <a:gd name="connsiteX2" fmla="*/ 1184966 w 2146413"/>
                <a:gd name="connsiteY2" fmla="*/ 5677194 h 5677200"/>
                <a:gd name="connsiteX3" fmla="*/ 2136246 w 2146413"/>
                <a:gd name="connsiteY3" fmla="*/ 5494304 h 5677200"/>
                <a:gd name="connsiteX4" fmla="*/ 1945736 w 2146413"/>
                <a:gd name="connsiteY4" fmla="*/ 12694 h 5677200"/>
                <a:gd name="connsiteX5" fmla="*/ 1684102 w 2146413"/>
                <a:gd name="connsiteY5" fmla="*/ 12694 h 56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6413" h="5677200">
                  <a:moveTo>
                    <a:pt x="1684102" y="12694"/>
                  </a:moveTo>
                  <a:cubicBezTo>
                    <a:pt x="1158295" y="151131"/>
                    <a:pt x="12694" y="508020"/>
                    <a:pt x="12694" y="508020"/>
                  </a:cubicBezTo>
                  <a:cubicBezTo>
                    <a:pt x="12694" y="508020"/>
                    <a:pt x="764574" y="1905094"/>
                    <a:pt x="1184966" y="5677194"/>
                  </a:cubicBezTo>
                  <a:cubicBezTo>
                    <a:pt x="1404688" y="5606070"/>
                    <a:pt x="2136246" y="5494304"/>
                    <a:pt x="2136246" y="5494304"/>
                  </a:cubicBezTo>
                  <a:cubicBezTo>
                    <a:pt x="2136246" y="5494304"/>
                    <a:pt x="1963517" y="568983"/>
                    <a:pt x="1945736" y="12694"/>
                  </a:cubicBezTo>
                  <a:lnTo>
                    <a:pt x="1684102" y="12694"/>
                  </a:lnTo>
                  <a:close/>
                </a:path>
              </a:pathLst>
            </a:custGeom>
            <a:gradFill>
              <a:gsLst>
                <a:gs pos="0">
                  <a:schemeClr val="accent5">
                    <a:alpha val="5000"/>
                  </a:schemeClr>
                </a:gs>
                <a:gs pos="100000">
                  <a:schemeClr val="accent5"/>
                </a:gs>
              </a:gsLst>
              <a:lin ang="360000" scaled="0"/>
            </a:gradFill>
            <a:ln w="12693"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A10FD2C3-F226-42E6-A01E-50BAFB037D89}"/>
                </a:ext>
              </a:extLst>
            </p:cNvPr>
            <p:cNvSpPr/>
            <p:nvPr/>
          </p:nvSpPr>
          <p:spPr>
            <a:xfrm>
              <a:off x="866818" y="-12694"/>
              <a:ext cx="11328999" cy="5689901"/>
            </a:xfrm>
            <a:custGeom>
              <a:avLst/>
              <a:gdLst>
                <a:gd name="connsiteX0" fmla="*/ 11322642 w 11328999"/>
                <a:gd name="connsiteY0" fmla="*/ 4653519 h 5689900"/>
                <a:gd name="connsiteX1" fmla="*/ 11322642 w 11328999"/>
                <a:gd name="connsiteY1" fmla="*/ 12694 h 5689900"/>
                <a:gd name="connsiteX2" fmla="*/ 12694 w 11328999"/>
                <a:gd name="connsiteY2" fmla="*/ 12694 h 5689900"/>
                <a:gd name="connsiteX3" fmla="*/ 560093 w 11328999"/>
                <a:gd name="connsiteY3" fmla="*/ 5689894 h 5689900"/>
              </a:gdLst>
              <a:ahLst/>
              <a:cxnLst>
                <a:cxn ang="0">
                  <a:pos x="connsiteX0" y="connsiteY0"/>
                </a:cxn>
                <a:cxn ang="0">
                  <a:pos x="connsiteX1" y="connsiteY1"/>
                </a:cxn>
                <a:cxn ang="0">
                  <a:pos x="connsiteX2" y="connsiteY2"/>
                </a:cxn>
                <a:cxn ang="0">
                  <a:pos x="connsiteX3" y="connsiteY3"/>
                </a:cxn>
              </a:cxnLst>
              <a:rect l="l" t="t" r="r" b="b"/>
              <a:pathLst>
                <a:path w="11328999" h="5689900">
                  <a:moveTo>
                    <a:pt x="11322642" y="4653519"/>
                  </a:moveTo>
                  <a:lnTo>
                    <a:pt x="11322642" y="12694"/>
                  </a:lnTo>
                  <a:lnTo>
                    <a:pt x="12694" y="12694"/>
                  </a:lnTo>
                  <a:lnTo>
                    <a:pt x="560093" y="5689894"/>
                  </a:lnTo>
                  <a:close/>
                </a:path>
              </a:pathLst>
            </a:custGeom>
            <a:gradFill>
              <a:gsLst>
                <a:gs pos="0">
                  <a:schemeClr val="accent5"/>
                </a:gs>
                <a:gs pos="100000">
                  <a:schemeClr val="bg2"/>
                </a:gs>
              </a:gsLst>
              <a:lin ang="360000" scaled="0"/>
            </a:gradFill>
            <a:ln w="12693"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D326E1C1-191D-4CBC-9151-C6FB8AFCA679}"/>
                </a:ext>
              </a:extLst>
            </p:cNvPr>
            <p:cNvSpPr/>
            <p:nvPr/>
          </p:nvSpPr>
          <p:spPr>
            <a:xfrm>
              <a:off x="1152583" y="-12694"/>
              <a:ext cx="11036884" cy="5410486"/>
            </a:xfrm>
            <a:custGeom>
              <a:avLst/>
              <a:gdLst>
                <a:gd name="connsiteX0" fmla="*/ 11036877 w 11036883"/>
                <a:gd name="connsiteY0" fmla="*/ 4372834 h 5410485"/>
                <a:gd name="connsiteX1" fmla="*/ 555013 w 11036883"/>
                <a:gd name="connsiteY1" fmla="*/ 5382538 h 5410485"/>
                <a:gd name="connsiteX2" fmla="*/ 38095 w 11036883"/>
                <a:gd name="connsiteY2" fmla="*/ 12694 h 5410485"/>
                <a:gd name="connsiteX3" fmla="*/ 12694 w 11036883"/>
                <a:gd name="connsiteY3" fmla="*/ 12694 h 5410485"/>
                <a:gd name="connsiteX4" fmla="*/ 530881 w 11036883"/>
                <a:gd name="connsiteY4" fmla="*/ 5396509 h 5410485"/>
                <a:gd name="connsiteX5" fmla="*/ 532151 w 11036883"/>
                <a:gd name="connsiteY5" fmla="*/ 5409209 h 5410485"/>
                <a:gd name="connsiteX6" fmla="*/ 11036877 w 11036883"/>
                <a:gd name="connsiteY6" fmla="*/ 4398236 h 541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6883" h="5410485">
                  <a:moveTo>
                    <a:pt x="11036877" y="4372834"/>
                  </a:moveTo>
                  <a:lnTo>
                    <a:pt x="555013" y="5382538"/>
                  </a:lnTo>
                  <a:lnTo>
                    <a:pt x="38095" y="12694"/>
                  </a:lnTo>
                  <a:lnTo>
                    <a:pt x="12694" y="12694"/>
                  </a:lnTo>
                  <a:lnTo>
                    <a:pt x="530881" y="5396509"/>
                  </a:lnTo>
                  <a:lnTo>
                    <a:pt x="532151" y="5409209"/>
                  </a:lnTo>
                  <a:lnTo>
                    <a:pt x="11036877" y="4398236"/>
                  </a:lnTo>
                  <a:close/>
                </a:path>
              </a:pathLst>
            </a:custGeom>
            <a:solidFill>
              <a:schemeClr val="bg1"/>
            </a:solidFill>
            <a:ln w="12693" cap="flat">
              <a:noFill/>
              <a:prstDash val="solid"/>
              <a:miter/>
            </a:ln>
          </p:spPr>
          <p:txBody>
            <a:bodyPr rtlCol="0" anchor="ctr"/>
            <a:lstStyle/>
            <a:p>
              <a:endParaRPr lang="en-US" noProof="0" dirty="0"/>
            </a:p>
          </p:txBody>
        </p:sp>
      </p:grpSp>
      <p:sp>
        <p:nvSpPr>
          <p:cNvPr id="16" name="Text Placeholder 3">
            <a:extLst>
              <a:ext uri="{FF2B5EF4-FFF2-40B4-BE49-F238E27FC236}">
                <a16:creationId xmlns:a16="http://schemas.microsoft.com/office/drawing/2014/main" id="{768D53E4-BBD0-4F2E-B5E9-1CDB627A84B6}"/>
              </a:ext>
            </a:extLst>
          </p:cNvPr>
          <p:cNvSpPr>
            <a:spLocks noGrp="1"/>
          </p:cNvSpPr>
          <p:nvPr>
            <p:ph type="body" sz="half" idx="2" hasCustomPrompt="1"/>
          </p:nvPr>
        </p:nvSpPr>
        <p:spPr>
          <a:xfrm>
            <a:off x="494969" y="2282951"/>
            <a:ext cx="3055579" cy="3402714"/>
          </a:xfrm>
          <a:gradFill>
            <a:gsLst>
              <a:gs pos="0">
                <a:schemeClr val="tx2"/>
              </a:gs>
              <a:gs pos="100000">
                <a:schemeClr val="tx1"/>
              </a:gs>
            </a:gsLst>
            <a:lin ang="10800000" scaled="1"/>
          </a:gradFill>
        </p:spPr>
        <p:txBody>
          <a:bodyPr vert="horz" lIns="144000" tIns="108000" rIns="108000" bIns="108000" rtlCol="0" anchor="ctr" anchorCtr="0">
            <a:normAutofit/>
          </a:bodyPr>
          <a:lstStyle>
            <a:lvl1pPr marL="0" indent="0" algn="l">
              <a:buFont typeface="Arial" panose="020B0604020202020204" pitchFamily="34" charset="0"/>
              <a:buNone/>
              <a:defRPr lang="en-US" sz="2000" b="1">
                <a:solidFill>
                  <a:schemeClr val="bg1"/>
                </a:solidFill>
              </a:defRPr>
            </a:lvl1pPr>
          </a:lstStyle>
          <a:p>
            <a:pPr marL="228600" lvl="0" indent="-228600"/>
            <a:r>
              <a:rPr lang="en-US" noProof="0"/>
              <a:t>EDIT MASTER TEXT STYLES</a:t>
            </a:r>
          </a:p>
        </p:txBody>
      </p:sp>
      <p:sp>
        <p:nvSpPr>
          <p:cNvPr id="20" name="Picture Placeholder 19">
            <a:extLst>
              <a:ext uri="{FF2B5EF4-FFF2-40B4-BE49-F238E27FC236}">
                <a16:creationId xmlns:a16="http://schemas.microsoft.com/office/drawing/2014/main" id="{C9B40841-64AD-4F36-A387-121624847296}"/>
              </a:ext>
            </a:extLst>
          </p:cNvPr>
          <p:cNvSpPr>
            <a:spLocks noGrp="1"/>
          </p:cNvSpPr>
          <p:nvPr>
            <p:ph type="pic" idx="1"/>
          </p:nvPr>
        </p:nvSpPr>
        <p:spPr>
          <a:xfrm>
            <a:off x="3703978" y="1"/>
            <a:ext cx="8495014" cy="5685664"/>
          </a:xfrm>
          <a:custGeom>
            <a:avLst/>
            <a:gdLst>
              <a:gd name="connsiteX0" fmla="*/ 0 w 10973163"/>
              <a:gd name="connsiteY0" fmla="*/ 0 h 5778507"/>
              <a:gd name="connsiteX1" fmla="*/ 10973163 w 10973163"/>
              <a:gd name="connsiteY1" fmla="*/ 0 h 5778507"/>
              <a:gd name="connsiteX2" fmla="*/ 10973163 w 10973163"/>
              <a:gd name="connsiteY2" fmla="*/ 4708234 h 5778507"/>
              <a:gd name="connsiteX3" fmla="*/ 637629 w 10973163"/>
              <a:gd name="connsiteY3" fmla="*/ 5778507 h 5778507"/>
              <a:gd name="connsiteX4" fmla="*/ 513924 w 10973163"/>
              <a:gd name="connsiteY4" fmla="*/ 5778507 h 5778507"/>
              <a:gd name="connsiteX5" fmla="*/ 0 w 10973163"/>
              <a:gd name="connsiteY5" fmla="*/ 11 h 57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3163" h="5778507">
                <a:moveTo>
                  <a:pt x="0" y="0"/>
                </a:moveTo>
                <a:lnTo>
                  <a:pt x="10973163" y="0"/>
                </a:lnTo>
                <a:lnTo>
                  <a:pt x="10973163" y="4708234"/>
                </a:lnTo>
                <a:lnTo>
                  <a:pt x="637629" y="5778507"/>
                </a:lnTo>
                <a:lnTo>
                  <a:pt x="513924" y="5778507"/>
                </a:lnTo>
                <a:lnTo>
                  <a:pt x="0" y="11"/>
                </a:ln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5" name="Title 22">
            <a:extLst>
              <a:ext uri="{FF2B5EF4-FFF2-40B4-BE49-F238E27FC236}">
                <a16:creationId xmlns:a16="http://schemas.microsoft.com/office/drawing/2014/main" id="{A7AAB7EE-08F8-4859-95A3-BAB2909A0A3F}"/>
              </a:ext>
            </a:extLst>
          </p:cNvPr>
          <p:cNvSpPr>
            <a:spLocks noGrp="1"/>
          </p:cNvSpPr>
          <p:nvPr>
            <p:ph type="title" hasCustomPrompt="1"/>
          </p:nvPr>
        </p:nvSpPr>
        <p:spPr>
          <a:xfrm rot="-360000">
            <a:off x="-61166" y="919125"/>
            <a:ext cx="3890555" cy="1091949"/>
          </a:xfrm>
          <a:custGeom>
            <a:avLst/>
            <a:gdLst>
              <a:gd name="connsiteX0" fmla="*/ 0 w 4011780"/>
              <a:gd name="connsiteY0" fmla="*/ 916770 h 916770"/>
              <a:gd name="connsiteX1" fmla="*/ 229193 w 4011780"/>
              <a:gd name="connsiteY1" fmla="*/ 0 h 916770"/>
              <a:gd name="connsiteX2" fmla="*/ 3782588 w 4011780"/>
              <a:gd name="connsiteY2" fmla="*/ 0 h 916770"/>
              <a:gd name="connsiteX3" fmla="*/ 4011780 w 4011780"/>
              <a:gd name="connsiteY3" fmla="*/ 916770 h 916770"/>
              <a:gd name="connsiteX4" fmla="*/ 0 w 4011780"/>
              <a:gd name="connsiteY4" fmla="*/ 916770 h 916770"/>
              <a:gd name="connsiteX0" fmla="*/ 0 w 4187844"/>
              <a:gd name="connsiteY0" fmla="*/ 916770 h 1051526"/>
              <a:gd name="connsiteX1" fmla="*/ 229193 w 4187844"/>
              <a:gd name="connsiteY1" fmla="*/ 0 h 1051526"/>
              <a:gd name="connsiteX2" fmla="*/ 3782588 w 4187844"/>
              <a:gd name="connsiteY2" fmla="*/ 0 h 1051526"/>
              <a:gd name="connsiteX3" fmla="*/ 4187844 w 4187844"/>
              <a:gd name="connsiteY3" fmla="*/ 1051526 h 1051526"/>
              <a:gd name="connsiteX4" fmla="*/ 0 w 4187844"/>
              <a:gd name="connsiteY4" fmla="*/ 916770 h 1051526"/>
              <a:gd name="connsiteX0" fmla="*/ 0 w 4187844"/>
              <a:gd name="connsiteY0" fmla="*/ 939936 h 1074692"/>
              <a:gd name="connsiteX1" fmla="*/ 229193 w 4187844"/>
              <a:gd name="connsiteY1" fmla="*/ 23166 h 1074692"/>
              <a:gd name="connsiteX2" fmla="*/ 4165479 w 4187844"/>
              <a:gd name="connsiteY2" fmla="*/ 0 h 1074692"/>
              <a:gd name="connsiteX3" fmla="*/ 4187844 w 4187844"/>
              <a:gd name="connsiteY3" fmla="*/ 1074692 h 1074692"/>
              <a:gd name="connsiteX4" fmla="*/ 0 w 4187844"/>
              <a:gd name="connsiteY4" fmla="*/ 939936 h 1074692"/>
              <a:gd name="connsiteX0" fmla="*/ 0 w 4860085"/>
              <a:gd name="connsiteY0" fmla="*/ 1101781 h 1101781"/>
              <a:gd name="connsiteX1" fmla="*/ 901434 w 4860085"/>
              <a:gd name="connsiteY1" fmla="*/ 23166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60085"/>
              <a:gd name="connsiteY0" fmla="*/ 1101781 h 1101781"/>
              <a:gd name="connsiteX1" fmla="*/ 84487 w 4860085"/>
              <a:gd name="connsiteY1" fmla="*/ 53552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86832"/>
              <a:gd name="connsiteY0" fmla="*/ 1098969 h 1098969"/>
              <a:gd name="connsiteX1" fmla="*/ 111234 w 4886832"/>
              <a:gd name="connsiteY1" fmla="*/ 53552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86832"/>
              <a:gd name="connsiteY0" fmla="*/ 1098969 h 1098969"/>
              <a:gd name="connsiteX1" fmla="*/ 95749 w 4886832"/>
              <a:gd name="connsiteY1" fmla="*/ 46516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92182"/>
              <a:gd name="connsiteY0" fmla="*/ 1098407 h 1098407"/>
              <a:gd name="connsiteX1" fmla="*/ 101099 w 4892182"/>
              <a:gd name="connsiteY1" fmla="*/ 46516 h 1098407"/>
              <a:gd name="connsiteX2" fmla="*/ 4869817 w 4892182"/>
              <a:gd name="connsiteY2" fmla="*/ 0 h 1098407"/>
              <a:gd name="connsiteX3" fmla="*/ 4892182 w 4892182"/>
              <a:gd name="connsiteY3" fmla="*/ 1074692 h 1098407"/>
              <a:gd name="connsiteX4" fmla="*/ 0 w 4892182"/>
              <a:gd name="connsiteY4" fmla="*/ 1098407 h 1098407"/>
              <a:gd name="connsiteX0" fmla="*/ 5888 w 4898070"/>
              <a:gd name="connsiteY0" fmla="*/ 1098407 h 1098407"/>
              <a:gd name="connsiteX1" fmla="*/ 0 w 4898070"/>
              <a:gd name="connsiteY1" fmla="*/ 35271 h 1098407"/>
              <a:gd name="connsiteX2" fmla="*/ 4875705 w 4898070"/>
              <a:gd name="connsiteY2" fmla="*/ 0 h 1098407"/>
              <a:gd name="connsiteX3" fmla="*/ 4898070 w 4898070"/>
              <a:gd name="connsiteY3" fmla="*/ 1074692 h 1098407"/>
              <a:gd name="connsiteX4" fmla="*/ 5888 w 4898070"/>
              <a:gd name="connsiteY4" fmla="*/ 1098407 h 1098407"/>
              <a:gd name="connsiteX0" fmla="*/ 25 w 5005106"/>
              <a:gd name="connsiteY0" fmla="*/ 1091949 h 1091949"/>
              <a:gd name="connsiteX1" fmla="*/ 107036 w 5005106"/>
              <a:gd name="connsiteY1" fmla="*/ 35271 h 1091949"/>
              <a:gd name="connsiteX2" fmla="*/ 4982741 w 5005106"/>
              <a:gd name="connsiteY2" fmla="*/ 0 h 1091949"/>
              <a:gd name="connsiteX3" fmla="*/ 5005106 w 5005106"/>
              <a:gd name="connsiteY3" fmla="*/ 1074692 h 1091949"/>
              <a:gd name="connsiteX4" fmla="*/ 25 w 5005106"/>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81" h="1091949">
                <a:moveTo>
                  <a:pt x="0" y="1091949"/>
                </a:moveTo>
                <a:lnTo>
                  <a:pt x="107011" y="35271"/>
                </a:lnTo>
                <a:lnTo>
                  <a:pt x="4982716" y="0"/>
                </a:lnTo>
                <a:lnTo>
                  <a:pt x="5005081" y="1074692"/>
                </a:lnTo>
                <a:lnTo>
                  <a:pt x="0" y="1091949"/>
                </a:lnTo>
                <a:close/>
              </a:path>
            </a:pathLst>
          </a:custGeom>
          <a:gradFill>
            <a:gsLst>
              <a:gs pos="9000">
                <a:schemeClr val="accent1"/>
              </a:gs>
              <a:gs pos="100000">
                <a:schemeClr val="accent2"/>
              </a:gs>
            </a:gsLst>
            <a:lin ang="360000" scaled="0"/>
          </a:gradFill>
          <a:ln>
            <a:solidFill>
              <a:srgbClr val="99B898"/>
            </a:solidFill>
          </a:ln>
        </p:spPr>
        <p:txBody>
          <a:bodyPr lIns="954000"/>
          <a:lstStyle>
            <a:lvl1pPr>
              <a:defRPr>
                <a:solidFill>
                  <a:schemeClr val="bg1"/>
                </a:solidFill>
              </a:defRPr>
            </a:lvl1pPr>
          </a:lstStyle>
          <a:p>
            <a:r>
              <a:rPr lang="en-US" noProof="0"/>
              <a:t>Big Picture</a:t>
            </a:r>
          </a:p>
        </p:txBody>
      </p:sp>
    </p:spTree>
    <p:extLst>
      <p:ext uri="{BB962C8B-B14F-4D97-AF65-F5344CB8AC3E}">
        <p14:creationId xmlns:p14="http://schemas.microsoft.com/office/powerpoint/2010/main" val="3656831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with Caption">
    <p:spTree>
      <p:nvGrpSpPr>
        <p:cNvPr id="1" name=""/>
        <p:cNvGrpSpPr/>
        <p:nvPr/>
      </p:nvGrpSpPr>
      <p:grpSpPr>
        <a:xfrm>
          <a:off x="0" y="0"/>
          <a:ext cx="0" cy="0"/>
          <a:chOff x="0" y="0"/>
          <a:chExt cx="0" cy="0"/>
        </a:xfrm>
      </p:grpSpPr>
      <p:grpSp>
        <p:nvGrpSpPr>
          <p:cNvPr id="9" name="Graphic 16">
            <a:extLst>
              <a:ext uri="{FF2B5EF4-FFF2-40B4-BE49-F238E27FC236}">
                <a16:creationId xmlns:a16="http://schemas.microsoft.com/office/drawing/2014/main" id="{10E52898-F619-494E-9A8E-D3CD0AF8B0E9}"/>
              </a:ext>
            </a:extLst>
          </p:cNvPr>
          <p:cNvGrpSpPr/>
          <p:nvPr userDrawn="1"/>
        </p:nvGrpSpPr>
        <p:grpSpPr>
          <a:xfrm>
            <a:off x="10962579" y="5678327"/>
            <a:ext cx="1234800" cy="1051200"/>
            <a:chOff x="5626893" y="3026568"/>
            <a:chExt cx="937260" cy="800760"/>
          </a:xfrm>
        </p:grpSpPr>
        <p:sp>
          <p:nvSpPr>
            <p:cNvPr id="10" name="Freeform: Shape 9">
              <a:extLst>
                <a:ext uri="{FF2B5EF4-FFF2-40B4-BE49-F238E27FC236}">
                  <a16:creationId xmlns:a16="http://schemas.microsoft.com/office/drawing/2014/main" id="{B07EB11E-BCCF-4D3D-94A5-C5461CC106A2}"/>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760EF36E-DD5E-492D-AD65-5711A7E6D3CD}"/>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id="{CCF02D3A-D463-46FA-BA54-F231414BB71F}"/>
              </a:ext>
            </a:extLst>
          </p:cNvPr>
          <p:cNvSpPr>
            <a:spLocks noGrp="1"/>
          </p:cNvSpPr>
          <p:nvPr>
            <p:ph type="title" hasCustomPrompt="1"/>
          </p:nvPr>
        </p:nvSpPr>
        <p:spPr>
          <a:xfrm>
            <a:off x="4111752" y="5382175"/>
            <a:ext cx="3968496" cy="832104"/>
          </a:xfrm>
          <a:gradFill>
            <a:gsLst>
              <a:gs pos="0">
                <a:schemeClr val="tx2"/>
              </a:gs>
              <a:gs pos="100000">
                <a:schemeClr val="tx1"/>
              </a:gs>
            </a:gsLst>
            <a:lin ang="10800000" scaled="1"/>
          </a:gradFill>
        </p:spPr>
        <p:txBody>
          <a:bodyPr lIns="144000" anchor="ctr" anchorCtr="0">
            <a:normAutofit/>
          </a:bodyPr>
          <a:lstStyle>
            <a:lvl1pPr algn="l">
              <a:defRPr sz="2000" b="1">
                <a:solidFill>
                  <a:schemeClr val="bg1"/>
                </a:solidFill>
                <a:latin typeface="+mn-lt"/>
              </a:defRPr>
            </a:lvl1pPr>
          </a:lstStyle>
          <a:p>
            <a:r>
              <a:rPr lang="en-US" noProof="0"/>
              <a:t>CLICK TO EDIT MASTER TITLE STYLE</a:t>
            </a:r>
          </a:p>
        </p:txBody>
      </p:sp>
      <p:sp>
        <p:nvSpPr>
          <p:cNvPr id="6" name="Footer Placeholder 5">
            <a:extLst>
              <a:ext uri="{FF2B5EF4-FFF2-40B4-BE49-F238E27FC236}">
                <a16:creationId xmlns:a16="http://schemas.microsoft.com/office/drawing/2014/main" id="{0B13FE47-714B-440C-B0F1-CF020E287A09}"/>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1FC9E707-512B-4E7C-A2EE-18CCAB03275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3" name="Media Placeholder 12">
            <a:extLst>
              <a:ext uri="{FF2B5EF4-FFF2-40B4-BE49-F238E27FC236}">
                <a16:creationId xmlns:a16="http://schemas.microsoft.com/office/drawing/2014/main" id="{60B14607-605B-4FF3-A0F5-BB2FCD9460CC}"/>
              </a:ext>
            </a:extLst>
          </p:cNvPr>
          <p:cNvSpPr>
            <a:spLocks noGrp="1"/>
          </p:cNvSpPr>
          <p:nvPr>
            <p:ph type="media" sz="quarter" idx="13"/>
          </p:nvPr>
        </p:nvSpPr>
        <p:spPr>
          <a:xfrm>
            <a:off x="1743456" y="1113044"/>
            <a:ext cx="8705088" cy="4050792"/>
          </a:xfrm>
        </p:spPr>
        <p:txBody>
          <a:bodyPr anchor="ctr" anchorCtr="0">
            <a:normAutofit/>
          </a:bodyPr>
          <a:lstStyle>
            <a:lvl1pPr marL="0" indent="0" algn="ctr">
              <a:buNone/>
              <a:defRPr sz="1400"/>
            </a:lvl1pPr>
          </a:lstStyle>
          <a:p>
            <a:r>
              <a:rPr lang="en-US" noProof="0"/>
              <a:t>Click icon to add media</a:t>
            </a:r>
            <a:endParaRPr lang="en-US" noProof="0" dirty="0"/>
          </a:p>
        </p:txBody>
      </p:sp>
      <p:sp>
        <p:nvSpPr>
          <p:cNvPr id="17" name="Freeform: Shape 16">
            <a:extLst>
              <a:ext uri="{FF2B5EF4-FFF2-40B4-BE49-F238E27FC236}">
                <a16:creationId xmlns:a16="http://schemas.microsoft.com/office/drawing/2014/main" id="{C014D0AB-6E42-4C38-96B3-E4512EF81B12}"/>
              </a:ext>
            </a:extLst>
          </p:cNvPr>
          <p:cNvSpPr/>
          <p:nvPr/>
        </p:nvSpPr>
        <p:spPr>
          <a:xfrm>
            <a:off x="-12729" y="3056551"/>
            <a:ext cx="1309593" cy="470436"/>
          </a:xfrm>
          <a:custGeom>
            <a:avLst/>
            <a:gdLst>
              <a:gd name="connsiteX0" fmla="*/ 1296892 w 1309592"/>
              <a:gd name="connsiteY0" fmla="*/ 12728 h 470436"/>
              <a:gd name="connsiteX1" fmla="*/ 544194 w 1309592"/>
              <a:gd name="connsiteY1" fmla="*/ 13999 h 470436"/>
              <a:gd name="connsiteX2" fmla="*/ 12728 w 1309592"/>
              <a:gd name="connsiteY2" fmla="*/ 128430 h 470436"/>
              <a:gd name="connsiteX3" fmla="*/ 12728 w 1309592"/>
              <a:gd name="connsiteY3" fmla="*/ 469178 h 470436"/>
              <a:gd name="connsiteX4" fmla="*/ 652267 w 1309592"/>
              <a:gd name="connsiteY4" fmla="*/ 335676 h 470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592" h="470436">
                <a:moveTo>
                  <a:pt x="1296892" y="12728"/>
                </a:moveTo>
                <a:lnTo>
                  <a:pt x="544194" y="13999"/>
                </a:lnTo>
                <a:lnTo>
                  <a:pt x="12728" y="128430"/>
                </a:lnTo>
                <a:lnTo>
                  <a:pt x="12728" y="469178"/>
                </a:lnTo>
                <a:lnTo>
                  <a:pt x="652267" y="335676"/>
                </a:lnTo>
                <a:close/>
              </a:path>
            </a:pathLst>
          </a:custGeom>
          <a:gradFill>
            <a:gsLst>
              <a:gs pos="0">
                <a:schemeClr val="tx2">
                  <a:alpha val="5000"/>
                </a:schemeClr>
              </a:gs>
              <a:gs pos="100000">
                <a:schemeClr val="tx1">
                  <a:alpha val="20000"/>
                </a:schemeClr>
              </a:gs>
            </a:gsLst>
            <a:lin ang="9840000" scaled="0"/>
          </a:gradFill>
          <a:ln w="12713"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id="{D0C0C476-0F93-4FFD-8D6A-6F1E2859E1FF}"/>
              </a:ext>
            </a:extLst>
          </p:cNvPr>
          <p:cNvSpPr/>
          <p:nvPr/>
        </p:nvSpPr>
        <p:spPr>
          <a:xfrm>
            <a:off x="-12729" y="2995521"/>
            <a:ext cx="1525739" cy="737441"/>
          </a:xfrm>
          <a:custGeom>
            <a:avLst/>
            <a:gdLst>
              <a:gd name="connsiteX0" fmla="*/ 12728 w 1525739"/>
              <a:gd name="connsiteY0" fmla="*/ 736182 h 737440"/>
              <a:gd name="connsiteX1" fmla="*/ 1520667 w 1525739"/>
              <a:gd name="connsiteY1" fmla="*/ 415777 h 737440"/>
              <a:gd name="connsiteX2" fmla="*/ 1435480 w 1525739"/>
              <a:gd name="connsiteY2" fmla="*/ 12728 h 737440"/>
              <a:gd name="connsiteX3" fmla="*/ 12728 w 1525739"/>
              <a:gd name="connsiteY3" fmla="*/ 315333 h 737440"/>
            </a:gdLst>
            <a:ahLst/>
            <a:cxnLst>
              <a:cxn ang="0">
                <a:pos x="connsiteX0" y="connsiteY0"/>
              </a:cxn>
              <a:cxn ang="0">
                <a:pos x="connsiteX1" y="connsiteY1"/>
              </a:cxn>
              <a:cxn ang="0">
                <a:pos x="connsiteX2" y="connsiteY2"/>
              </a:cxn>
              <a:cxn ang="0">
                <a:pos x="connsiteX3" y="connsiteY3"/>
              </a:cxn>
            </a:cxnLst>
            <a:rect l="l" t="t" r="r" b="b"/>
            <a:pathLst>
              <a:path w="1525739" h="737440">
                <a:moveTo>
                  <a:pt x="12728" y="736182"/>
                </a:moveTo>
                <a:lnTo>
                  <a:pt x="1520667" y="415777"/>
                </a:lnTo>
                <a:lnTo>
                  <a:pt x="1435480" y="12728"/>
                </a:lnTo>
                <a:lnTo>
                  <a:pt x="12728" y="315333"/>
                </a:lnTo>
                <a:close/>
              </a:path>
            </a:pathLst>
          </a:custGeom>
          <a:blipFill>
            <a:blip r:embed="rId2"/>
            <a:srcRect/>
            <a:stretch>
              <a:fillRect l="-173104" t="23847" r="3068" b="-74795"/>
            </a:stretch>
          </a:blipFill>
          <a:ln w="12713" cap="flat">
            <a:noFill/>
            <a:prstDash val="solid"/>
            <a:miter/>
          </a:ln>
        </p:spPr>
        <p:txBody>
          <a:bodyPr rtlCol="0" anchor="ctr"/>
          <a:lstStyle/>
          <a:p>
            <a:r>
              <a:rPr lang="en-US" noProof="0" dirty="0"/>
              <a:t> </a:t>
            </a:r>
          </a:p>
        </p:txBody>
      </p:sp>
      <p:sp>
        <p:nvSpPr>
          <p:cNvPr id="19" name="Freeform: Shape 18">
            <a:extLst>
              <a:ext uri="{FF2B5EF4-FFF2-40B4-BE49-F238E27FC236}">
                <a16:creationId xmlns:a16="http://schemas.microsoft.com/office/drawing/2014/main" id="{37DED860-B2F3-4B02-B7C4-F0FC61CFA7AC}"/>
              </a:ext>
            </a:extLst>
          </p:cNvPr>
          <p:cNvSpPr/>
          <p:nvPr/>
        </p:nvSpPr>
        <p:spPr>
          <a:xfrm>
            <a:off x="10792048" y="-12728"/>
            <a:ext cx="1398594" cy="1665599"/>
          </a:xfrm>
          <a:custGeom>
            <a:avLst/>
            <a:gdLst>
              <a:gd name="connsiteX0" fmla="*/ 1206619 w 1398594"/>
              <a:gd name="connsiteY0" fmla="*/ 12728 h 1665598"/>
              <a:gd name="connsiteX1" fmla="*/ 333133 w 1398594"/>
              <a:gd name="connsiteY1" fmla="*/ 1010815 h 1665598"/>
              <a:gd name="connsiteX2" fmla="*/ 12728 w 1398594"/>
              <a:gd name="connsiteY2" fmla="*/ 1656712 h 1665598"/>
              <a:gd name="connsiteX3" fmla="*/ 612852 w 1398594"/>
              <a:gd name="connsiteY3" fmla="*/ 1202804 h 1665598"/>
              <a:gd name="connsiteX4" fmla="*/ 1394793 w 1398594"/>
              <a:gd name="connsiteY4" fmla="*/ 297532 h 1665598"/>
              <a:gd name="connsiteX5" fmla="*/ 1394793 w 1398594"/>
              <a:gd name="connsiteY5" fmla="*/ 12728 h 16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94" h="1665598">
                <a:moveTo>
                  <a:pt x="1206619" y="12728"/>
                </a:moveTo>
                <a:lnTo>
                  <a:pt x="333133" y="1010815"/>
                </a:lnTo>
                <a:lnTo>
                  <a:pt x="12728" y="1656712"/>
                </a:lnTo>
                <a:lnTo>
                  <a:pt x="612852" y="1202804"/>
                </a:lnTo>
                <a:lnTo>
                  <a:pt x="1394793" y="297532"/>
                </a:lnTo>
                <a:lnTo>
                  <a:pt x="1394793" y="12728"/>
                </a:lnTo>
                <a:close/>
              </a:path>
            </a:pathLst>
          </a:custGeom>
          <a:gradFill>
            <a:gsLst>
              <a:gs pos="0">
                <a:schemeClr val="accent5">
                  <a:alpha val="5000"/>
                </a:schemeClr>
              </a:gs>
              <a:gs pos="100000">
                <a:schemeClr val="bg2">
                  <a:alpha val="20000"/>
                </a:schemeClr>
              </a:gs>
            </a:gsLst>
            <a:lin ang="3180000" scaled="0"/>
          </a:gradFill>
          <a:ln w="12713"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id="{A8325BE9-BD79-4F37-99D7-6CE4487E9256}"/>
              </a:ext>
            </a:extLst>
          </p:cNvPr>
          <p:cNvSpPr/>
          <p:nvPr/>
        </p:nvSpPr>
        <p:spPr>
          <a:xfrm>
            <a:off x="10686456" y="-12728"/>
            <a:ext cx="1513025" cy="1983461"/>
          </a:xfrm>
          <a:custGeom>
            <a:avLst/>
            <a:gdLst>
              <a:gd name="connsiteX0" fmla="*/ 1505410 w 1513024"/>
              <a:gd name="connsiteY0" fmla="*/ 12728 h 1983460"/>
              <a:gd name="connsiteX1" fmla="*/ 1504139 w 1513024"/>
              <a:gd name="connsiteY1" fmla="*/ 12728 h 1983460"/>
              <a:gd name="connsiteX2" fmla="*/ 12728 w 1513024"/>
              <a:gd name="connsiteY2" fmla="*/ 1699941 h 1983460"/>
              <a:gd name="connsiteX3" fmla="*/ 321691 w 1513024"/>
              <a:gd name="connsiteY3" fmla="*/ 1972031 h 1983460"/>
              <a:gd name="connsiteX4" fmla="*/ 1505410 w 1513024"/>
              <a:gd name="connsiteY4" fmla="*/ 633195 h 198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024" h="1983460">
                <a:moveTo>
                  <a:pt x="1505410" y="12728"/>
                </a:moveTo>
                <a:lnTo>
                  <a:pt x="1504139" y="12728"/>
                </a:lnTo>
                <a:lnTo>
                  <a:pt x="12728" y="1699941"/>
                </a:lnTo>
                <a:lnTo>
                  <a:pt x="321691" y="1972031"/>
                </a:lnTo>
                <a:lnTo>
                  <a:pt x="1505410" y="633195"/>
                </a:lnTo>
                <a:close/>
              </a:path>
            </a:pathLst>
          </a:custGeom>
          <a:blipFill>
            <a:blip r:embed="rId3"/>
            <a:srcRect/>
            <a:stretch>
              <a:fillRect l="10185" t="-69719" r="-101663" b="6375"/>
            </a:stretch>
          </a:blipFill>
          <a:ln w="12713"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013977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45D3B-A7CA-4751-B979-90553EDEB1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46A43512-71B9-49DF-A1D4-8CE3742E42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0B83A523-550D-4EF7-B5BF-4E5BA6655BC3}"/>
              </a:ext>
            </a:extLst>
          </p:cNvPr>
          <p:cNvSpPr>
            <a:spLocks noGrp="1"/>
          </p:cNvSpPr>
          <p:nvPr>
            <p:ph type="dt" sz="half" idx="2"/>
          </p:nvPr>
        </p:nvSpPr>
        <p:spPr>
          <a:xfrm>
            <a:off x="4521925" y="5945824"/>
            <a:ext cx="2743200" cy="365125"/>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r>
              <a:rPr lang="en-US" noProof="0" dirty="0"/>
              <a:t>MM.DD.20XX</a:t>
            </a:r>
          </a:p>
        </p:txBody>
      </p:sp>
      <p:sp>
        <p:nvSpPr>
          <p:cNvPr id="5" name="Footer Placeholder 4">
            <a:extLst>
              <a:ext uri="{FF2B5EF4-FFF2-40B4-BE49-F238E27FC236}">
                <a16:creationId xmlns:a16="http://schemas.microsoft.com/office/drawing/2014/main" id="{EC8A98FF-2C58-4968-A1DC-0EBD6961C6D7}"/>
              </a:ext>
            </a:extLst>
          </p:cNvPr>
          <p:cNvSpPr>
            <a:spLocks noGrp="1"/>
          </p:cNvSpPr>
          <p:nvPr>
            <p:ph type="ftr" sz="quarter" idx="3"/>
          </p:nvPr>
        </p:nvSpPr>
        <p:spPr>
          <a:xfrm>
            <a:off x="911225" y="5945824"/>
            <a:ext cx="2639323" cy="365125"/>
          </a:xfrm>
          <a:prstGeom prst="rect">
            <a:avLst/>
          </a:prstGeom>
        </p:spPr>
        <p:txBody>
          <a:bodyPr vert="horz" lIns="0" tIns="45720" rIns="91440" bIns="45720" rtlCol="0" anchor="ctr"/>
          <a:lstStyle>
            <a:lvl1pPr algn="l">
              <a:defRPr sz="1600" b="1">
                <a:solidFill>
                  <a:schemeClr val="bg2"/>
                </a:solidFill>
                <a:latin typeface="+mj-lt"/>
              </a:defRPr>
            </a:lvl1pPr>
          </a:lstStyle>
          <a:p>
            <a:r>
              <a:rPr lang="en-US" noProof="0" dirty="0"/>
              <a:t>ADD A FOOTER</a:t>
            </a:r>
          </a:p>
        </p:txBody>
      </p:sp>
      <p:sp>
        <p:nvSpPr>
          <p:cNvPr id="6" name="Slide Number Placeholder 5">
            <a:extLst>
              <a:ext uri="{FF2B5EF4-FFF2-40B4-BE49-F238E27FC236}">
                <a16:creationId xmlns:a16="http://schemas.microsoft.com/office/drawing/2014/main" id="{C5E93C2C-842E-4579-ABBB-7ED2CC0BA18B}"/>
              </a:ext>
            </a:extLst>
          </p:cNvPr>
          <p:cNvSpPr>
            <a:spLocks noGrp="1"/>
          </p:cNvSpPr>
          <p:nvPr>
            <p:ph type="sldNum" sz="quarter" idx="4"/>
          </p:nvPr>
        </p:nvSpPr>
        <p:spPr>
          <a:xfrm>
            <a:off x="11163743" y="5945824"/>
            <a:ext cx="642257" cy="365125"/>
          </a:xfrm>
          <a:prstGeom prst="rect">
            <a:avLst/>
          </a:prstGeom>
        </p:spPr>
        <p:txBody>
          <a:bodyPr vert="horz" lIns="91440" tIns="45720" rIns="91440" bIns="45720" rtlCol="0" anchor="ctr"/>
          <a:lstStyle>
            <a:lvl1pPr algn="ctr">
              <a:defRPr sz="1600" b="1">
                <a:solidFill>
                  <a:schemeClr val="bg1"/>
                </a:solidFill>
                <a:latin typeface="+mj-lt"/>
              </a:defRPr>
            </a:lvl1pPr>
          </a:lstStyle>
          <a:p>
            <a:fld id="{98C0CDE5-970C-4CC4-BF43-0DA127E73E82}" type="slidenum">
              <a:rPr lang="en-US" noProof="0" smtClean="0"/>
              <a:pPr/>
              <a:t>‹#›</a:t>
            </a:fld>
            <a:endParaRPr lang="en-US" noProof="0" dirty="0"/>
          </a:p>
        </p:txBody>
      </p:sp>
    </p:spTree>
    <p:extLst>
      <p:ext uri="{BB962C8B-B14F-4D97-AF65-F5344CB8AC3E}">
        <p14:creationId xmlns:p14="http://schemas.microsoft.com/office/powerpoint/2010/main" val="2828830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55" r:id="rId8"/>
    <p:sldLayoutId id="2147483657" r:id="rId9"/>
    <p:sldLayoutId id="2147483658" r:id="rId10"/>
    <p:sldLayoutId id="2147483662" r:id="rId11"/>
    <p:sldLayoutId id="2147483663" r:id="rId12"/>
    <p:sldLayoutId id="2147483664" r:id="rId13"/>
    <p:sldLayoutId id="2147483665" r:id="rId14"/>
    <p:sldLayoutId id="2147483666" r:id="rId15"/>
    <p:sldLayoutId id="2147483669" r:id="rId16"/>
    <p:sldLayoutId id="2147483670" r:id="rId17"/>
    <p:sldLayoutId id="2147483667" r:id="rId18"/>
    <p:sldLayoutId id="2147483671" r:id="rId19"/>
    <p:sldLayoutId id="2147483668" r:id="rId20"/>
    <p:sldLayoutId id="2147483660" r:id="rId21"/>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userDrawn="1">
          <p15:clr>
            <a:srgbClr val="F26B43"/>
          </p15:clr>
        </p15:guide>
        <p15:guide id="2" pos="3840" userDrawn="1">
          <p15:clr>
            <a:srgbClr val="F26B43"/>
          </p15:clr>
        </p15:guide>
        <p15:guide id="3" pos="574" userDrawn="1">
          <p15:clr>
            <a:srgbClr val="F26B43"/>
          </p15:clr>
        </p15:guide>
        <p15:guide id="4" pos="7106" userDrawn="1">
          <p15:clr>
            <a:srgbClr val="F26B43"/>
          </p15:clr>
        </p15:guide>
        <p15:guide id="5" orient="horz" pos="3748" userDrawn="1">
          <p15:clr>
            <a:srgbClr val="F26B43"/>
          </p15:clr>
        </p15:guide>
        <p15:guide id="6" pos="3250" userDrawn="1">
          <p15:clr>
            <a:srgbClr val="F26B43"/>
          </p15:clr>
        </p15:guide>
        <p15:guide id="7" pos="443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3.xml"/><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3.xml"/><Relationship Id="rId4" Type="http://schemas.openxmlformats.org/officeDocument/2006/relationships/image" Target="../media/image16.jpg"/></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535A0-9A52-40AD-972C-D0F96C905295}"/>
              </a:ext>
            </a:extLst>
          </p:cNvPr>
          <p:cNvSpPr>
            <a:spLocks noGrp="1"/>
          </p:cNvSpPr>
          <p:nvPr>
            <p:ph type="ctrTitle"/>
          </p:nvPr>
        </p:nvSpPr>
        <p:spPr/>
        <p:txBody>
          <a:bodyPr>
            <a:normAutofit fontScale="90000"/>
          </a:bodyPr>
          <a:lstStyle/>
          <a:p>
            <a:r>
              <a:rPr lang="en-US" dirty="0"/>
              <a:t>Annual Impact and Outcome  Report</a:t>
            </a:r>
            <a:endParaRPr lang="ru-RU" dirty="0"/>
          </a:p>
        </p:txBody>
      </p:sp>
      <p:sp>
        <p:nvSpPr>
          <p:cNvPr id="3" name="Subtitle 2">
            <a:extLst>
              <a:ext uri="{FF2B5EF4-FFF2-40B4-BE49-F238E27FC236}">
                <a16:creationId xmlns:a16="http://schemas.microsoft.com/office/drawing/2014/main" id="{5A81143F-FBEE-4565-886D-08852310C84F}"/>
              </a:ext>
            </a:extLst>
          </p:cNvPr>
          <p:cNvSpPr>
            <a:spLocks noGrp="1"/>
          </p:cNvSpPr>
          <p:nvPr>
            <p:ph type="subTitle" idx="1"/>
          </p:nvPr>
        </p:nvSpPr>
        <p:spPr/>
        <p:txBody>
          <a:bodyPr>
            <a:normAutofit/>
          </a:bodyPr>
          <a:lstStyle/>
          <a:p>
            <a:r>
              <a:rPr lang="en-US" dirty="0"/>
              <a:t>Communities In Schools of Brunswick County, Inc.</a:t>
            </a:r>
            <a:endParaRPr lang="ru-RU" dirty="0"/>
          </a:p>
        </p:txBody>
      </p:sp>
      <p:sp>
        <p:nvSpPr>
          <p:cNvPr id="7" name="Text Placeholder 6">
            <a:extLst>
              <a:ext uri="{FF2B5EF4-FFF2-40B4-BE49-F238E27FC236}">
                <a16:creationId xmlns:a16="http://schemas.microsoft.com/office/drawing/2014/main" id="{7671E014-38A6-4604-84E2-0E92500FBC52}"/>
              </a:ext>
            </a:extLst>
          </p:cNvPr>
          <p:cNvSpPr>
            <a:spLocks noGrp="1"/>
          </p:cNvSpPr>
          <p:nvPr>
            <p:ph type="body" sz="quarter" idx="16"/>
          </p:nvPr>
        </p:nvSpPr>
        <p:spPr/>
        <p:txBody>
          <a:bodyPr>
            <a:normAutofit/>
          </a:bodyPr>
          <a:lstStyle/>
          <a:p>
            <a:r>
              <a:rPr lang="en-US" dirty="0"/>
              <a:t>2022 - 2023</a:t>
            </a:r>
            <a:endParaRPr lang="ru-RU" dirty="0"/>
          </a:p>
        </p:txBody>
      </p:sp>
      <p:pic>
        <p:nvPicPr>
          <p:cNvPr id="9" name="Picture Placeholder 8" descr="Kids on Desk Looking at Notebook">
            <a:extLst>
              <a:ext uri="{FF2B5EF4-FFF2-40B4-BE49-F238E27FC236}">
                <a16:creationId xmlns:a16="http://schemas.microsoft.com/office/drawing/2014/main" id="{F1EACC03-9DC7-4C77-9BAE-11CBF767B58D}"/>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399774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6BCFBD-BAD9-A30B-417C-CECD7FDB5917}"/>
              </a:ext>
            </a:extLst>
          </p:cNvPr>
          <p:cNvSpPr>
            <a:spLocks noGrp="1"/>
          </p:cNvSpPr>
          <p:nvPr>
            <p:ph type="sldNum" sz="quarter" idx="12"/>
          </p:nvPr>
        </p:nvSpPr>
        <p:spPr/>
        <p:txBody>
          <a:bodyPr/>
          <a:lstStyle/>
          <a:p>
            <a:fld id="{98C0CDE5-970C-4CC4-BF43-0DA127E73E82}" type="slidenum">
              <a:rPr lang="en-US" noProof="0" smtClean="0"/>
              <a:t>10</a:t>
            </a:fld>
            <a:endParaRPr lang="en-US" noProof="0" dirty="0"/>
          </a:p>
        </p:txBody>
      </p:sp>
      <p:sp>
        <p:nvSpPr>
          <p:cNvPr id="4" name="Title 3">
            <a:extLst>
              <a:ext uri="{FF2B5EF4-FFF2-40B4-BE49-F238E27FC236}">
                <a16:creationId xmlns:a16="http://schemas.microsoft.com/office/drawing/2014/main" id="{63E0061A-4B7D-E43C-0042-40374871B8F6}"/>
              </a:ext>
            </a:extLst>
          </p:cNvPr>
          <p:cNvSpPr>
            <a:spLocks noGrp="1"/>
          </p:cNvSpPr>
          <p:nvPr>
            <p:ph type="title"/>
          </p:nvPr>
        </p:nvSpPr>
        <p:spPr>
          <a:xfrm rot="21180000">
            <a:off x="265093" y="355921"/>
            <a:ext cx="4391191" cy="942028"/>
          </a:xfrm>
        </p:spPr>
        <p:txBody>
          <a:bodyPr>
            <a:normAutofit fontScale="90000"/>
          </a:bodyPr>
          <a:lstStyle/>
          <a:p>
            <a:r>
              <a:rPr lang="en-US" sz="3600" dirty="0"/>
              <a:t>     </a:t>
            </a:r>
            <a:br>
              <a:rPr lang="en-US" sz="3600" dirty="0"/>
            </a:br>
            <a:r>
              <a:rPr lang="en-US" sz="3600" dirty="0"/>
              <a:t>    Snapshot:</a:t>
            </a:r>
            <a:br>
              <a:rPr lang="en-US" sz="3600" dirty="0"/>
            </a:br>
            <a:r>
              <a:rPr lang="en-US" sz="3600" dirty="0"/>
              <a:t>  Leland Middle</a:t>
            </a:r>
            <a:r>
              <a:rPr lang="en-US" dirty="0"/>
              <a:t>	</a:t>
            </a:r>
            <a:r>
              <a:rPr lang="en-US" sz="2400" dirty="0"/>
              <a:t>     </a:t>
            </a:r>
            <a:endParaRPr lang="en-US" dirty="0"/>
          </a:p>
        </p:txBody>
      </p:sp>
      <p:sp>
        <p:nvSpPr>
          <p:cNvPr id="5" name="Content Placeholder 4">
            <a:extLst>
              <a:ext uri="{FF2B5EF4-FFF2-40B4-BE49-F238E27FC236}">
                <a16:creationId xmlns:a16="http://schemas.microsoft.com/office/drawing/2014/main" id="{6F55420D-559E-CC10-DA0F-E84F0C3B6D29}"/>
              </a:ext>
            </a:extLst>
          </p:cNvPr>
          <p:cNvSpPr>
            <a:spLocks noGrp="1"/>
          </p:cNvSpPr>
          <p:nvPr>
            <p:ph idx="1"/>
          </p:nvPr>
        </p:nvSpPr>
        <p:spPr>
          <a:xfrm>
            <a:off x="911225" y="2072639"/>
            <a:ext cx="10442575" cy="4516419"/>
          </a:xfrm>
        </p:spPr>
        <p:txBody>
          <a:bodyPr>
            <a:normAutofit/>
          </a:bodyPr>
          <a:lstStyle/>
          <a:p>
            <a:r>
              <a:rPr lang="en-US" dirty="0"/>
              <a:t>768 Students        “D” School Rating             Title I School</a:t>
            </a:r>
          </a:p>
          <a:p>
            <a:r>
              <a:rPr lang="en-US" dirty="0"/>
              <a:t>Targeted Support and Improvement (TSI), TSI CU (Consistently Underperforming Subgroups), and NC Designated Low Performing School and Recurring Low Performing School</a:t>
            </a:r>
          </a:p>
          <a:p>
            <a:r>
              <a:rPr lang="en-US" dirty="0"/>
              <a:t>39.8% Math End of Grade Proficiency</a:t>
            </a:r>
          </a:p>
          <a:p>
            <a:r>
              <a:rPr lang="en-US" dirty="0"/>
              <a:t>39.0% Reading End of Grade Proficiency</a:t>
            </a:r>
          </a:p>
          <a:p>
            <a:r>
              <a:rPr lang="en-US" dirty="0"/>
              <a:t>38.74% Chronic Absenteeism Rate</a:t>
            </a:r>
          </a:p>
          <a:p>
            <a:endParaRPr lang="en-US" dirty="0"/>
          </a:p>
        </p:txBody>
      </p:sp>
    </p:spTree>
    <p:extLst>
      <p:ext uri="{BB962C8B-B14F-4D97-AF65-F5344CB8AC3E}">
        <p14:creationId xmlns:p14="http://schemas.microsoft.com/office/powerpoint/2010/main" val="197633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09515E-5870-62B7-2001-03D7B51DE80E}"/>
              </a:ext>
            </a:extLst>
          </p:cNvPr>
          <p:cNvSpPr>
            <a:spLocks noGrp="1"/>
          </p:cNvSpPr>
          <p:nvPr>
            <p:ph type="sldNum" sz="quarter" idx="12"/>
          </p:nvPr>
        </p:nvSpPr>
        <p:spPr/>
        <p:txBody>
          <a:bodyPr/>
          <a:lstStyle/>
          <a:p>
            <a:fld id="{98C0CDE5-970C-4CC4-BF43-0DA127E73E82}" type="slidenum">
              <a:rPr lang="en-US" noProof="0" smtClean="0"/>
              <a:t>11</a:t>
            </a:fld>
            <a:endParaRPr lang="en-US" noProof="0" dirty="0"/>
          </a:p>
        </p:txBody>
      </p:sp>
      <p:sp>
        <p:nvSpPr>
          <p:cNvPr id="4" name="Title 3">
            <a:extLst>
              <a:ext uri="{FF2B5EF4-FFF2-40B4-BE49-F238E27FC236}">
                <a16:creationId xmlns:a16="http://schemas.microsoft.com/office/drawing/2014/main" id="{0D920801-945A-0008-2EEE-C70E46ECA7C3}"/>
              </a:ext>
            </a:extLst>
          </p:cNvPr>
          <p:cNvSpPr>
            <a:spLocks noGrp="1"/>
          </p:cNvSpPr>
          <p:nvPr>
            <p:ph type="title"/>
          </p:nvPr>
        </p:nvSpPr>
        <p:spPr/>
        <p:txBody>
          <a:bodyPr>
            <a:normAutofit/>
          </a:bodyPr>
          <a:lstStyle/>
          <a:p>
            <a:r>
              <a:rPr lang="en-US" sz="2000" dirty="0"/>
              <a:t>         Leland Middle</a:t>
            </a:r>
            <a:br>
              <a:rPr lang="en-US" sz="2000" dirty="0"/>
            </a:br>
            <a:r>
              <a:rPr lang="en-US" sz="2000" dirty="0"/>
              <a:t>Tier I School Wide Support  </a:t>
            </a:r>
            <a:br>
              <a:rPr lang="en-US" sz="2000" dirty="0"/>
            </a:br>
            <a:r>
              <a:rPr lang="en-US" sz="2000" dirty="0"/>
              <a:t>            Highlight</a:t>
            </a:r>
          </a:p>
        </p:txBody>
      </p:sp>
      <p:sp>
        <p:nvSpPr>
          <p:cNvPr id="5" name="Content Placeholder 4">
            <a:extLst>
              <a:ext uri="{FF2B5EF4-FFF2-40B4-BE49-F238E27FC236}">
                <a16:creationId xmlns:a16="http://schemas.microsoft.com/office/drawing/2014/main" id="{DA14BBA0-4453-209C-77AB-9DF739ED2D46}"/>
              </a:ext>
            </a:extLst>
          </p:cNvPr>
          <p:cNvSpPr>
            <a:spLocks noGrp="1"/>
          </p:cNvSpPr>
          <p:nvPr>
            <p:ph idx="1"/>
          </p:nvPr>
        </p:nvSpPr>
        <p:spPr>
          <a:xfrm>
            <a:off x="911225" y="1609725"/>
            <a:ext cx="10442575" cy="4933950"/>
          </a:xfrm>
        </p:spPr>
        <p:txBody>
          <a:bodyPr/>
          <a:lstStyle/>
          <a:p>
            <a:pPr marL="0" indent="0" algn="ctr">
              <a:buNone/>
            </a:pPr>
            <a:r>
              <a:rPr lang="en-US" b="0" i="0" dirty="0">
                <a:solidFill>
                  <a:srgbClr val="000000"/>
                </a:solidFill>
                <a:effectLst/>
                <a:latin typeface="Arial" panose="020B0604020202020204" pitchFamily="34" charset="0"/>
              </a:rPr>
              <a:t> "Super Student" </a:t>
            </a:r>
          </a:p>
          <a:p>
            <a:pPr marL="0" indent="0">
              <a:buNone/>
            </a:pPr>
            <a:r>
              <a:rPr lang="en-US" sz="1800" b="0" i="0" dirty="0">
                <a:solidFill>
                  <a:srgbClr val="000000"/>
                </a:solidFill>
                <a:effectLst/>
                <a:latin typeface="Arial" panose="020B0604020202020204" pitchFamily="34" charset="0"/>
              </a:rPr>
              <a:t>Teachers send names all year of students who are doing their best in school, who are responsible, helpful, dependable, etc. Every Friday Mrs. Thompson randomly picks a name, and that student wins a prize bag. Also, their photo is posted on the school Facebook page. Prizes are provided mostly by the Kiwanis Club. There are a few other contributors, like Farm Bureau.</a:t>
            </a:r>
          </a:p>
          <a:p>
            <a:pPr marL="0" indent="0" algn="ctr">
              <a:buNone/>
            </a:pPr>
            <a:endParaRPr lang="en-US" sz="2000" dirty="0"/>
          </a:p>
        </p:txBody>
      </p:sp>
      <p:pic>
        <p:nvPicPr>
          <p:cNvPr id="7" name="Picture 6" descr="A person standing in front of a glass case&#10;&#10;Description automatically generated">
            <a:extLst>
              <a:ext uri="{FF2B5EF4-FFF2-40B4-BE49-F238E27FC236}">
                <a16:creationId xmlns:a16="http://schemas.microsoft.com/office/drawing/2014/main" id="{8D238F58-D8DD-F615-3BDF-918A34158877}"/>
              </a:ext>
            </a:extLst>
          </p:cNvPr>
          <p:cNvPicPr>
            <a:picLocks noChangeAspect="1"/>
          </p:cNvPicPr>
          <p:nvPr/>
        </p:nvPicPr>
        <p:blipFill>
          <a:blip r:embed="rId2"/>
          <a:stretch>
            <a:fillRect/>
          </a:stretch>
        </p:blipFill>
        <p:spPr>
          <a:xfrm rot="5400000">
            <a:off x="4506912" y="3698877"/>
            <a:ext cx="3251198" cy="2438399"/>
          </a:xfrm>
          <a:prstGeom prst="rect">
            <a:avLst/>
          </a:prstGeom>
        </p:spPr>
      </p:pic>
    </p:spTree>
    <p:extLst>
      <p:ext uri="{BB962C8B-B14F-4D97-AF65-F5344CB8AC3E}">
        <p14:creationId xmlns:p14="http://schemas.microsoft.com/office/powerpoint/2010/main" val="2381598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09515E-5870-62B7-2001-03D7B51DE80E}"/>
              </a:ext>
            </a:extLst>
          </p:cNvPr>
          <p:cNvSpPr>
            <a:spLocks noGrp="1"/>
          </p:cNvSpPr>
          <p:nvPr>
            <p:ph type="sldNum" sz="quarter" idx="12"/>
          </p:nvPr>
        </p:nvSpPr>
        <p:spPr/>
        <p:txBody>
          <a:bodyPr/>
          <a:lstStyle/>
          <a:p>
            <a:fld id="{98C0CDE5-970C-4CC4-BF43-0DA127E73E82}" type="slidenum">
              <a:rPr lang="en-US" noProof="0" smtClean="0"/>
              <a:t>12</a:t>
            </a:fld>
            <a:endParaRPr lang="en-US" noProof="0" dirty="0"/>
          </a:p>
        </p:txBody>
      </p:sp>
      <p:sp>
        <p:nvSpPr>
          <p:cNvPr id="4" name="Title 3">
            <a:extLst>
              <a:ext uri="{FF2B5EF4-FFF2-40B4-BE49-F238E27FC236}">
                <a16:creationId xmlns:a16="http://schemas.microsoft.com/office/drawing/2014/main" id="{0D920801-945A-0008-2EEE-C70E46ECA7C3}"/>
              </a:ext>
            </a:extLst>
          </p:cNvPr>
          <p:cNvSpPr>
            <a:spLocks noGrp="1"/>
          </p:cNvSpPr>
          <p:nvPr>
            <p:ph type="title"/>
          </p:nvPr>
        </p:nvSpPr>
        <p:spPr/>
        <p:txBody>
          <a:bodyPr>
            <a:normAutofit/>
          </a:bodyPr>
          <a:lstStyle/>
          <a:p>
            <a:r>
              <a:rPr lang="en-US" sz="2000" dirty="0"/>
              <a:t>Leland Middle Success Story:</a:t>
            </a:r>
            <a:br>
              <a:rPr lang="en-US" sz="2000" dirty="0"/>
            </a:br>
            <a:r>
              <a:rPr lang="en-US" sz="2000" dirty="0"/>
              <a:t>       </a:t>
            </a:r>
            <a:r>
              <a:rPr lang="en-US" sz="2400" dirty="0"/>
              <a:t>Charity Waite</a:t>
            </a:r>
          </a:p>
        </p:txBody>
      </p:sp>
      <p:sp>
        <p:nvSpPr>
          <p:cNvPr id="5" name="Content Placeholder 4">
            <a:extLst>
              <a:ext uri="{FF2B5EF4-FFF2-40B4-BE49-F238E27FC236}">
                <a16:creationId xmlns:a16="http://schemas.microsoft.com/office/drawing/2014/main" id="{DA14BBA0-4453-209C-77AB-9DF739ED2D46}"/>
              </a:ext>
            </a:extLst>
          </p:cNvPr>
          <p:cNvSpPr>
            <a:spLocks noGrp="1"/>
          </p:cNvSpPr>
          <p:nvPr>
            <p:ph idx="1"/>
          </p:nvPr>
        </p:nvSpPr>
        <p:spPr>
          <a:xfrm>
            <a:off x="911225" y="1609725"/>
            <a:ext cx="10442575" cy="4933950"/>
          </a:xfrm>
        </p:spPr>
        <p:txBody>
          <a:bodyPr/>
          <a:lstStyle/>
          <a:p>
            <a:pPr marL="0" indent="0" algn="ctr">
              <a:buNone/>
            </a:pPr>
            <a:r>
              <a:rPr lang="en-US" b="0" i="0" dirty="0">
                <a:solidFill>
                  <a:srgbClr val="000000"/>
                </a:solidFill>
                <a:effectLst/>
                <a:latin typeface="Arial" panose="020B0604020202020204" pitchFamily="34" charset="0"/>
              </a:rPr>
              <a:t> </a:t>
            </a:r>
            <a:endParaRPr lang="en-US" sz="2000" dirty="0"/>
          </a:p>
        </p:txBody>
      </p:sp>
      <p:pic>
        <p:nvPicPr>
          <p:cNvPr id="6" name="Picture 5" descr="A person sitting at a table with a book&#10;&#10;Description automatically generated">
            <a:extLst>
              <a:ext uri="{FF2B5EF4-FFF2-40B4-BE49-F238E27FC236}">
                <a16:creationId xmlns:a16="http://schemas.microsoft.com/office/drawing/2014/main" id="{D04C9E25-F510-75BD-EBB0-621A1CDBBAD2}"/>
              </a:ext>
            </a:extLst>
          </p:cNvPr>
          <p:cNvPicPr>
            <a:picLocks noChangeAspect="1"/>
          </p:cNvPicPr>
          <p:nvPr/>
        </p:nvPicPr>
        <p:blipFill>
          <a:blip r:embed="rId2"/>
          <a:stretch>
            <a:fillRect/>
          </a:stretch>
        </p:blipFill>
        <p:spPr>
          <a:xfrm>
            <a:off x="3895724" y="1778794"/>
            <a:ext cx="6264275" cy="4698206"/>
          </a:xfrm>
          <a:prstGeom prst="rect">
            <a:avLst/>
          </a:prstGeom>
        </p:spPr>
      </p:pic>
    </p:spTree>
    <p:extLst>
      <p:ext uri="{BB962C8B-B14F-4D97-AF65-F5344CB8AC3E}">
        <p14:creationId xmlns:p14="http://schemas.microsoft.com/office/powerpoint/2010/main" val="1424205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AA51B70-C5E8-B1F2-703F-7CACCA72C918}"/>
              </a:ext>
            </a:extLst>
          </p:cNvPr>
          <p:cNvSpPr>
            <a:spLocks noGrp="1"/>
          </p:cNvSpPr>
          <p:nvPr>
            <p:ph type="sldNum" sz="quarter" idx="12"/>
          </p:nvPr>
        </p:nvSpPr>
        <p:spPr/>
        <p:txBody>
          <a:bodyPr/>
          <a:lstStyle/>
          <a:p>
            <a:fld id="{98C0CDE5-970C-4CC4-BF43-0DA127E73E82}" type="slidenum">
              <a:rPr lang="en-US" noProof="0" smtClean="0"/>
              <a:t>13</a:t>
            </a:fld>
            <a:endParaRPr lang="en-US" noProof="0" dirty="0"/>
          </a:p>
        </p:txBody>
      </p:sp>
      <p:sp>
        <p:nvSpPr>
          <p:cNvPr id="4" name="Title 3">
            <a:extLst>
              <a:ext uri="{FF2B5EF4-FFF2-40B4-BE49-F238E27FC236}">
                <a16:creationId xmlns:a16="http://schemas.microsoft.com/office/drawing/2014/main" id="{B9914AC2-F293-46C4-09DE-D9B0150038E1}"/>
              </a:ext>
            </a:extLst>
          </p:cNvPr>
          <p:cNvSpPr>
            <a:spLocks noGrp="1"/>
          </p:cNvSpPr>
          <p:nvPr>
            <p:ph type="title"/>
          </p:nvPr>
        </p:nvSpPr>
        <p:spPr/>
        <p:txBody>
          <a:bodyPr/>
          <a:lstStyle/>
          <a:p>
            <a:r>
              <a:rPr lang="en-US" dirty="0"/>
              <a:t>Charity’s Story:</a:t>
            </a:r>
          </a:p>
        </p:txBody>
      </p:sp>
      <p:sp>
        <p:nvSpPr>
          <p:cNvPr id="5" name="Content Placeholder 4">
            <a:extLst>
              <a:ext uri="{FF2B5EF4-FFF2-40B4-BE49-F238E27FC236}">
                <a16:creationId xmlns:a16="http://schemas.microsoft.com/office/drawing/2014/main" id="{2D67FE19-8EEE-3155-7B8F-1138D865A8EB}"/>
              </a:ext>
            </a:extLst>
          </p:cNvPr>
          <p:cNvSpPr>
            <a:spLocks noGrp="1"/>
          </p:cNvSpPr>
          <p:nvPr>
            <p:ph idx="1"/>
          </p:nvPr>
        </p:nvSpPr>
        <p:spPr>
          <a:xfrm>
            <a:off x="911225" y="1825625"/>
            <a:ext cx="10442575" cy="4120199"/>
          </a:xfrm>
        </p:spPr>
        <p:txBody>
          <a:bodyPr>
            <a:normAutofit fontScale="47500" lnSpcReduction="20000"/>
          </a:bodyPr>
          <a:lstStyle/>
          <a:p>
            <a:pPr marL="457200" lvl="1" indent="0">
              <a:buNone/>
            </a:pPr>
            <a:r>
              <a:rPr lang="en-US" sz="3600" dirty="0"/>
              <a:t>Charity was referred to Action for Success last year in 6th grade.  She was referred for Reading and Behavior.  Success Coach Mrs. Thompson put Charity into Reading tutoring last year in 6th grade with Mrs. Herzog, a volunteer tutor, in a group of two students.  She did pretty well but wasn’t as engaged and motivated as she could have been.  Most of the time Mrs. Thompson had to remind her to attend tutoring, and then sometimes she would still “forget”.  She continued with the same tutor this year for Reading tutoring, but this time, one-on-one.  The tutor says that this year “her  overall demeanor has improved.  She is more outgoing, more collaborative, and more positive.”  And most of the time she comes to tutoring on her own.  Her grade last year in English Language Arts was failing and this year she has an A. Mrs. Thompson monitored Charity’s behavior and talked with her  about strategies to do better.  Last year she had 2 Disciplinary Referrals and this year she has had  none.  This year she has been on Ms. </a:t>
            </a:r>
            <a:r>
              <a:rPr lang="en-US" sz="3600" dirty="0" err="1"/>
              <a:t>Herbein’s</a:t>
            </a:r>
            <a:r>
              <a:rPr lang="en-US" sz="3600" dirty="0"/>
              <a:t> caseload (Ms. Herbein is the second Success Coach working at Leland Middle).  Ms. Herbein says that “Charity is a truly special person. She is someone that is always a pleasure to work with and speak to. All of her teachers and tutors have noted what an incredible young woman she is growing into. Charity has become very involved in the school as well, joining the chorus and the drama club this year. We believe great things lie ahead for her and we  can wait to see what all she can accomplish.” Charity has also participated in Lunch Bunch this year with Mrs. Herbein. Charity says that “Mrs. Herzog, Mrs. Herbein, and Mrs. Thompson have taught me how to  be more positive and have encouraged me to be more engaging. I have also surrounded myself with positive friends who are a good influence. Mrs. Herbein has taught me to be more social, helping me to talk to others. Tutoring has helped me raise my ELA grade. If CIS was not here, I would be failing.” Charity moved at the end of this year and Ms. Herzog did not think that she would be able to see her again. There were tears in her eyes when she didn’t think she would be able to tell her good-bye. However, she was able to.</a:t>
            </a:r>
          </a:p>
          <a:p>
            <a:endParaRPr lang="en-US" sz="4800" dirty="0"/>
          </a:p>
        </p:txBody>
      </p:sp>
    </p:spTree>
    <p:extLst>
      <p:ext uri="{BB962C8B-B14F-4D97-AF65-F5344CB8AC3E}">
        <p14:creationId xmlns:p14="http://schemas.microsoft.com/office/powerpoint/2010/main" val="674973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6BCFBD-BAD9-A30B-417C-CECD7FDB5917}"/>
              </a:ext>
            </a:extLst>
          </p:cNvPr>
          <p:cNvSpPr>
            <a:spLocks noGrp="1"/>
          </p:cNvSpPr>
          <p:nvPr>
            <p:ph type="sldNum" sz="quarter" idx="12"/>
          </p:nvPr>
        </p:nvSpPr>
        <p:spPr/>
        <p:txBody>
          <a:bodyPr/>
          <a:lstStyle/>
          <a:p>
            <a:fld id="{98C0CDE5-970C-4CC4-BF43-0DA127E73E82}" type="slidenum">
              <a:rPr lang="en-US" noProof="0" smtClean="0"/>
              <a:t>14</a:t>
            </a:fld>
            <a:endParaRPr lang="en-US" noProof="0" dirty="0"/>
          </a:p>
        </p:txBody>
      </p:sp>
      <p:sp>
        <p:nvSpPr>
          <p:cNvPr id="4" name="Title 3">
            <a:extLst>
              <a:ext uri="{FF2B5EF4-FFF2-40B4-BE49-F238E27FC236}">
                <a16:creationId xmlns:a16="http://schemas.microsoft.com/office/drawing/2014/main" id="{63E0061A-4B7D-E43C-0042-40374871B8F6}"/>
              </a:ext>
            </a:extLst>
          </p:cNvPr>
          <p:cNvSpPr>
            <a:spLocks noGrp="1"/>
          </p:cNvSpPr>
          <p:nvPr>
            <p:ph type="title"/>
          </p:nvPr>
        </p:nvSpPr>
        <p:spPr>
          <a:xfrm rot="21180000">
            <a:off x="265093" y="355921"/>
            <a:ext cx="4391191" cy="942028"/>
          </a:xfrm>
        </p:spPr>
        <p:txBody>
          <a:bodyPr>
            <a:normAutofit fontScale="90000"/>
          </a:bodyPr>
          <a:lstStyle/>
          <a:p>
            <a:r>
              <a:rPr lang="en-US" sz="3600" dirty="0"/>
              <a:t>     </a:t>
            </a:r>
            <a:br>
              <a:rPr lang="en-US" sz="3600" dirty="0"/>
            </a:br>
            <a:r>
              <a:rPr lang="en-US" sz="3600" dirty="0"/>
              <a:t>    Snapshot:</a:t>
            </a:r>
            <a:br>
              <a:rPr lang="en-US" sz="3600" dirty="0"/>
            </a:br>
            <a:r>
              <a:rPr lang="en-US" sz="3600" dirty="0"/>
              <a:t>  </a:t>
            </a:r>
            <a:r>
              <a:rPr lang="en-US" sz="2700" dirty="0"/>
              <a:t>South Brunswick Middle	     </a:t>
            </a:r>
          </a:p>
        </p:txBody>
      </p:sp>
      <p:sp>
        <p:nvSpPr>
          <p:cNvPr id="5" name="Content Placeholder 4">
            <a:extLst>
              <a:ext uri="{FF2B5EF4-FFF2-40B4-BE49-F238E27FC236}">
                <a16:creationId xmlns:a16="http://schemas.microsoft.com/office/drawing/2014/main" id="{6F55420D-559E-CC10-DA0F-E84F0C3B6D29}"/>
              </a:ext>
            </a:extLst>
          </p:cNvPr>
          <p:cNvSpPr>
            <a:spLocks noGrp="1"/>
          </p:cNvSpPr>
          <p:nvPr>
            <p:ph idx="1"/>
          </p:nvPr>
        </p:nvSpPr>
        <p:spPr>
          <a:xfrm>
            <a:off x="911225" y="2519680"/>
            <a:ext cx="10442575" cy="4069378"/>
          </a:xfrm>
        </p:spPr>
        <p:txBody>
          <a:bodyPr>
            <a:normAutofit/>
          </a:bodyPr>
          <a:lstStyle/>
          <a:p>
            <a:r>
              <a:rPr lang="en-US" dirty="0"/>
              <a:t>631 Students        “C” School Rating             Title I School</a:t>
            </a:r>
          </a:p>
          <a:p>
            <a:r>
              <a:rPr lang="en-US" dirty="0"/>
              <a:t>Targeted Support and Improvement (TSI), TSI CU (Consistently Underperforming Subgroups)</a:t>
            </a:r>
          </a:p>
          <a:p>
            <a:r>
              <a:rPr lang="en-US" dirty="0"/>
              <a:t>52.1% Math End of Grade Proficiency</a:t>
            </a:r>
          </a:p>
          <a:p>
            <a:r>
              <a:rPr lang="en-US" dirty="0"/>
              <a:t>51.3% Reading End of Grade Proficiency</a:t>
            </a:r>
          </a:p>
          <a:p>
            <a:r>
              <a:rPr lang="en-US" dirty="0"/>
              <a:t>38.07% Chronic Absenteeism Rate</a:t>
            </a:r>
          </a:p>
          <a:p>
            <a:endParaRPr lang="en-US" dirty="0"/>
          </a:p>
        </p:txBody>
      </p:sp>
    </p:spTree>
    <p:extLst>
      <p:ext uri="{BB962C8B-B14F-4D97-AF65-F5344CB8AC3E}">
        <p14:creationId xmlns:p14="http://schemas.microsoft.com/office/powerpoint/2010/main" val="2411128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09515E-5870-62B7-2001-03D7B51DE80E}"/>
              </a:ext>
            </a:extLst>
          </p:cNvPr>
          <p:cNvSpPr>
            <a:spLocks noGrp="1"/>
          </p:cNvSpPr>
          <p:nvPr>
            <p:ph type="sldNum" sz="quarter" idx="12"/>
          </p:nvPr>
        </p:nvSpPr>
        <p:spPr/>
        <p:txBody>
          <a:bodyPr/>
          <a:lstStyle/>
          <a:p>
            <a:fld id="{98C0CDE5-970C-4CC4-BF43-0DA127E73E82}" type="slidenum">
              <a:rPr lang="en-US" noProof="0" smtClean="0"/>
              <a:t>15</a:t>
            </a:fld>
            <a:endParaRPr lang="en-US" noProof="0" dirty="0"/>
          </a:p>
        </p:txBody>
      </p:sp>
      <p:sp>
        <p:nvSpPr>
          <p:cNvPr id="4" name="Title 3">
            <a:extLst>
              <a:ext uri="{FF2B5EF4-FFF2-40B4-BE49-F238E27FC236}">
                <a16:creationId xmlns:a16="http://schemas.microsoft.com/office/drawing/2014/main" id="{0D920801-945A-0008-2EEE-C70E46ECA7C3}"/>
              </a:ext>
            </a:extLst>
          </p:cNvPr>
          <p:cNvSpPr>
            <a:spLocks noGrp="1"/>
          </p:cNvSpPr>
          <p:nvPr>
            <p:ph type="title"/>
          </p:nvPr>
        </p:nvSpPr>
        <p:spPr/>
        <p:txBody>
          <a:bodyPr>
            <a:normAutofit/>
          </a:bodyPr>
          <a:lstStyle/>
          <a:p>
            <a:r>
              <a:rPr lang="en-US" sz="2000" dirty="0"/>
              <a:t>   South Brunswick Middle</a:t>
            </a:r>
            <a:br>
              <a:rPr lang="en-US" sz="2000" dirty="0"/>
            </a:br>
            <a:r>
              <a:rPr lang="en-US" sz="2000" dirty="0"/>
              <a:t>Tier I School Wide Support  </a:t>
            </a:r>
            <a:br>
              <a:rPr lang="en-US" sz="2000" dirty="0"/>
            </a:br>
            <a:r>
              <a:rPr lang="en-US" sz="2000" dirty="0"/>
              <a:t>            Highlight</a:t>
            </a:r>
          </a:p>
        </p:txBody>
      </p:sp>
      <p:sp>
        <p:nvSpPr>
          <p:cNvPr id="5" name="Content Placeholder 4">
            <a:extLst>
              <a:ext uri="{FF2B5EF4-FFF2-40B4-BE49-F238E27FC236}">
                <a16:creationId xmlns:a16="http://schemas.microsoft.com/office/drawing/2014/main" id="{DA14BBA0-4453-209C-77AB-9DF739ED2D46}"/>
              </a:ext>
            </a:extLst>
          </p:cNvPr>
          <p:cNvSpPr>
            <a:spLocks noGrp="1"/>
          </p:cNvSpPr>
          <p:nvPr>
            <p:ph idx="1"/>
          </p:nvPr>
        </p:nvSpPr>
        <p:spPr>
          <a:xfrm>
            <a:off x="911225" y="1609725"/>
            <a:ext cx="10442575" cy="4933950"/>
          </a:xfrm>
        </p:spPr>
        <p:txBody>
          <a:bodyPr/>
          <a:lstStyle/>
          <a:p>
            <a:pPr marL="0" indent="0" algn="ctr">
              <a:buNone/>
            </a:pPr>
            <a:r>
              <a:rPr lang="en-US" b="0" i="0" dirty="0">
                <a:solidFill>
                  <a:srgbClr val="000000"/>
                </a:solidFill>
                <a:effectLst/>
                <a:latin typeface="Arial" panose="020B0604020202020204" pitchFamily="34" charset="0"/>
              </a:rPr>
              <a:t> </a:t>
            </a:r>
            <a:endParaRPr lang="en-US" sz="2000" dirty="0"/>
          </a:p>
        </p:txBody>
      </p:sp>
      <p:sp>
        <p:nvSpPr>
          <p:cNvPr id="9" name="TextBox 8">
            <a:extLst>
              <a:ext uri="{FF2B5EF4-FFF2-40B4-BE49-F238E27FC236}">
                <a16:creationId xmlns:a16="http://schemas.microsoft.com/office/drawing/2014/main" id="{74C87328-C0A5-1C46-8B2F-F81C16514036}"/>
              </a:ext>
            </a:extLst>
          </p:cNvPr>
          <p:cNvSpPr txBox="1"/>
          <p:nvPr/>
        </p:nvSpPr>
        <p:spPr>
          <a:xfrm>
            <a:off x="1030941" y="1951672"/>
            <a:ext cx="9852212" cy="830997"/>
          </a:xfrm>
          <a:prstGeom prst="rect">
            <a:avLst/>
          </a:prstGeom>
          <a:noFill/>
        </p:spPr>
        <p:txBody>
          <a:bodyPr wrap="square">
            <a:spAutoFit/>
          </a:bodyPr>
          <a:lstStyle/>
          <a:p>
            <a:pPr algn="ctr"/>
            <a:r>
              <a:rPr lang="en-US" sz="2400" dirty="0">
                <a:solidFill>
                  <a:srgbClr val="000000"/>
                </a:solidFill>
                <a:latin typeface="Arial" panose="020B0604020202020204" pitchFamily="34" charset="0"/>
              </a:rPr>
              <a:t>“Game Changers Club”</a:t>
            </a:r>
          </a:p>
          <a:p>
            <a:pPr algn="ctr"/>
            <a:endParaRPr lang="en-US" sz="2400" dirty="0">
              <a:solidFill>
                <a:srgbClr val="000000"/>
              </a:solidFill>
              <a:latin typeface="Arial" panose="020B0604020202020204" pitchFamily="34" charset="0"/>
            </a:endParaRPr>
          </a:p>
        </p:txBody>
      </p:sp>
      <p:pic>
        <p:nvPicPr>
          <p:cNvPr id="13" name="Picture 12" descr="A group of people sitting around a table&#10;&#10;Description automatically generated">
            <a:extLst>
              <a:ext uri="{FF2B5EF4-FFF2-40B4-BE49-F238E27FC236}">
                <a16:creationId xmlns:a16="http://schemas.microsoft.com/office/drawing/2014/main" id="{19D6E953-24D4-CACB-5C06-2C2E9B63D473}"/>
              </a:ext>
            </a:extLst>
          </p:cNvPr>
          <p:cNvPicPr>
            <a:picLocks noChangeAspect="1"/>
          </p:cNvPicPr>
          <p:nvPr/>
        </p:nvPicPr>
        <p:blipFill>
          <a:blip r:embed="rId2"/>
          <a:stretch>
            <a:fillRect/>
          </a:stretch>
        </p:blipFill>
        <p:spPr>
          <a:xfrm rot="5400000">
            <a:off x="7554832" y="927008"/>
            <a:ext cx="3551821" cy="2677823"/>
          </a:xfrm>
          <a:prstGeom prst="rect">
            <a:avLst/>
          </a:prstGeom>
        </p:spPr>
      </p:pic>
      <p:pic>
        <p:nvPicPr>
          <p:cNvPr id="1026" name="Picture 2">
            <a:extLst>
              <a:ext uri="{FF2B5EF4-FFF2-40B4-BE49-F238E27FC236}">
                <a16:creationId xmlns:a16="http://schemas.microsoft.com/office/drawing/2014/main" id="{F1D23340-EFB7-C067-7FE7-777EBC137D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7787" y="2422803"/>
            <a:ext cx="3097390" cy="41298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6001EC7-B8E0-BB61-B877-AFEA5220AD85}"/>
              </a:ext>
            </a:extLst>
          </p:cNvPr>
          <p:cNvSpPr txBox="1"/>
          <p:nvPr/>
        </p:nvSpPr>
        <p:spPr>
          <a:xfrm>
            <a:off x="3036162" y="2312963"/>
            <a:ext cx="6818051" cy="4688463"/>
          </a:xfrm>
          <a:prstGeom prst="rect">
            <a:avLst/>
          </a:prstGeom>
          <a:noFill/>
        </p:spPr>
        <p:txBody>
          <a:bodyPr wrap="square">
            <a:spAutoFit/>
          </a:bodyPr>
          <a:lstStyle/>
          <a:p>
            <a:pPr rtl="0">
              <a:spcBef>
                <a:spcPts val="0"/>
              </a:spcBef>
              <a:spcAft>
                <a:spcPts val="800"/>
              </a:spcAft>
            </a:pPr>
            <a:endParaRPr lang="en-US" sz="1800" b="0" i="0" u="none" strike="noStrike" dirty="0">
              <a:solidFill>
                <a:srgbClr val="000000"/>
              </a:solidFill>
              <a:effectLst/>
              <a:latin typeface="Times New Roman" panose="02020603050405020304" pitchFamily="18" charset="0"/>
            </a:endParaRPr>
          </a:p>
          <a:p>
            <a:pPr rtl="0">
              <a:spcBef>
                <a:spcPts val="0"/>
              </a:spcBef>
              <a:spcAft>
                <a:spcPts val="800"/>
              </a:spcAft>
            </a:pPr>
            <a:endParaRPr lang="en-US" dirty="0">
              <a:solidFill>
                <a:srgbClr val="000000"/>
              </a:solidFill>
              <a:latin typeface="Times New Roman" panose="02020603050405020304" pitchFamily="18" charset="0"/>
            </a:endParaRPr>
          </a:p>
          <a:p>
            <a:pPr rtl="0">
              <a:spcBef>
                <a:spcPts val="0"/>
              </a:spcBef>
              <a:spcAft>
                <a:spcPts val="800"/>
              </a:spcAft>
            </a:pPr>
            <a:endParaRPr lang="en-US" sz="1800" b="0" i="0" u="none" strike="noStrike" dirty="0">
              <a:solidFill>
                <a:srgbClr val="000000"/>
              </a:solidFill>
              <a:effectLst/>
              <a:latin typeface="Times New Roman" panose="02020603050405020304" pitchFamily="18" charset="0"/>
            </a:endParaRPr>
          </a:p>
          <a:p>
            <a:pPr rtl="0">
              <a:spcBef>
                <a:spcPts val="0"/>
              </a:spcBef>
              <a:spcAft>
                <a:spcPts val="800"/>
              </a:spcAft>
            </a:pPr>
            <a:endParaRPr lang="en-US" dirty="0">
              <a:solidFill>
                <a:srgbClr val="000000"/>
              </a:solidFill>
              <a:latin typeface="Times New Roman" panose="02020603050405020304" pitchFamily="18" charset="0"/>
            </a:endParaRPr>
          </a:p>
          <a:p>
            <a:pPr rtl="0">
              <a:spcBef>
                <a:spcPts val="0"/>
              </a:spcBef>
              <a:spcAft>
                <a:spcPts val="800"/>
              </a:spcAft>
            </a:pPr>
            <a:endParaRPr lang="en-US" sz="1800" b="0" i="0" u="none" strike="noStrike" dirty="0">
              <a:solidFill>
                <a:srgbClr val="000000"/>
              </a:solidFill>
              <a:effectLst/>
              <a:latin typeface="Times New Roman" panose="02020603050405020304" pitchFamily="18" charset="0"/>
            </a:endParaRPr>
          </a:p>
          <a:p>
            <a:pPr rtl="0">
              <a:spcBef>
                <a:spcPts val="0"/>
              </a:spcBef>
              <a:spcAft>
                <a:spcPts val="800"/>
              </a:spcAft>
            </a:pPr>
            <a:r>
              <a:rPr lang="en-US" dirty="0">
                <a:solidFill>
                  <a:srgbClr val="000000"/>
                </a:solidFill>
                <a:latin typeface="Times New Roman" panose="02020603050405020304" pitchFamily="18" charset="0"/>
              </a:rPr>
              <a:t>			</a:t>
            </a:r>
            <a:r>
              <a:rPr lang="en-US" sz="1800" b="0" i="0" u="none" strike="noStrike" dirty="0">
                <a:solidFill>
                  <a:srgbClr val="000000"/>
                </a:solidFill>
                <a:effectLst/>
                <a:latin typeface="Times New Roman" panose="02020603050405020304" pitchFamily="18" charset="0"/>
              </a:rPr>
              <a:t>Feedback from Christopher Jones</a:t>
            </a:r>
            <a:endParaRPr lang="en-US" b="0" dirty="0">
              <a:effectLst/>
            </a:endParaRPr>
          </a:p>
          <a:p>
            <a:pPr rtl="0">
              <a:spcBef>
                <a:spcPts val="0"/>
              </a:spcBef>
              <a:spcAft>
                <a:spcPts val="800"/>
              </a:spcAft>
            </a:pPr>
            <a:r>
              <a:rPr lang="en-US" sz="1800" b="0" i="0" u="none" strike="noStrike" dirty="0">
                <a:solidFill>
                  <a:srgbClr val="000000"/>
                </a:solidFill>
                <a:effectLst/>
                <a:latin typeface="Times New Roman" panose="02020603050405020304" pitchFamily="18" charset="0"/>
              </a:rPr>
              <a:t>			</a:t>
            </a:r>
            <a:r>
              <a:rPr lang="en-US" sz="1800" b="0" i="1" u="none" strike="noStrike" dirty="0">
                <a:solidFill>
                  <a:srgbClr val="000000"/>
                </a:solidFill>
                <a:effectLst/>
                <a:latin typeface="Times New Roman" panose="02020603050405020304" pitchFamily="18" charset="0"/>
              </a:rPr>
              <a:t>I thought that being able to see a 				successful black person teach and mentor 			us was cool. I also thought being able to 			see different college facilities was nice. I 			think learning things and other tips was 			very helpful for our lives.  </a:t>
            </a:r>
            <a:endParaRPr lang="en-US" b="0" i="1" dirty="0">
              <a:effectLst/>
            </a:endParaRPr>
          </a:p>
          <a:p>
            <a:br>
              <a:rPr lang="en-US" dirty="0"/>
            </a:br>
            <a:endParaRPr lang="en-US" dirty="0"/>
          </a:p>
        </p:txBody>
      </p:sp>
    </p:spTree>
    <p:extLst>
      <p:ext uri="{BB962C8B-B14F-4D97-AF65-F5344CB8AC3E}">
        <p14:creationId xmlns:p14="http://schemas.microsoft.com/office/powerpoint/2010/main" val="1169820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09515E-5870-62B7-2001-03D7B51DE80E}"/>
              </a:ext>
            </a:extLst>
          </p:cNvPr>
          <p:cNvSpPr>
            <a:spLocks noGrp="1"/>
          </p:cNvSpPr>
          <p:nvPr>
            <p:ph type="sldNum" sz="quarter" idx="12"/>
          </p:nvPr>
        </p:nvSpPr>
        <p:spPr/>
        <p:txBody>
          <a:bodyPr/>
          <a:lstStyle/>
          <a:p>
            <a:fld id="{98C0CDE5-970C-4CC4-BF43-0DA127E73E82}" type="slidenum">
              <a:rPr lang="en-US" noProof="0" smtClean="0"/>
              <a:t>16</a:t>
            </a:fld>
            <a:endParaRPr lang="en-US" noProof="0" dirty="0"/>
          </a:p>
        </p:txBody>
      </p:sp>
      <p:sp>
        <p:nvSpPr>
          <p:cNvPr id="4" name="Title 3">
            <a:extLst>
              <a:ext uri="{FF2B5EF4-FFF2-40B4-BE49-F238E27FC236}">
                <a16:creationId xmlns:a16="http://schemas.microsoft.com/office/drawing/2014/main" id="{0D920801-945A-0008-2EEE-C70E46ECA7C3}"/>
              </a:ext>
            </a:extLst>
          </p:cNvPr>
          <p:cNvSpPr>
            <a:spLocks noGrp="1"/>
          </p:cNvSpPr>
          <p:nvPr>
            <p:ph type="title"/>
          </p:nvPr>
        </p:nvSpPr>
        <p:spPr/>
        <p:txBody>
          <a:bodyPr>
            <a:normAutofit/>
          </a:bodyPr>
          <a:lstStyle/>
          <a:p>
            <a:r>
              <a:rPr lang="en-US" sz="2000" dirty="0"/>
              <a:t>   South Brunswick Middle</a:t>
            </a:r>
            <a:br>
              <a:rPr lang="en-US" sz="2000" dirty="0"/>
            </a:br>
            <a:r>
              <a:rPr lang="en-US" sz="2000" dirty="0"/>
              <a:t>Tier I School Wide Support  </a:t>
            </a:r>
            <a:br>
              <a:rPr lang="en-US" sz="2000" dirty="0"/>
            </a:br>
            <a:r>
              <a:rPr lang="en-US" sz="2000" dirty="0"/>
              <a:t>            Highlight</a:t>
            </a:r>
          </a:p>
        </p:txBody>
      </p:sp>
      <p:sp>
        <p:nvSpPr>
          <p:cNvPr id="5" name="Content Placeholder 4">
            <a:extLst>
              <a:ext uri="{FF2B5EF4-FFF2-40B4-BE49-F238E27FC236}">
                <a16:creationId xmlns:a16="http://schemas.microsoft.com/office/drawing/2014/main" id="{DA14BBA0-4453-209C-77AB-9DF739ED2D46}"/>
              </a:ext>
            </a:extLst>
          </p:cNvPr>
          <p:cNvSpPr>
            <a:spLocks noGrp="1"/>
          </p:cNvSpPr>
          <p:nvPr>
            <p:ph idx="1"/>
          </p:nvPr>
        </p:nvSpPr>
        <p:spPr>
          <a:xfrm>
            <a:off x="911225" y="1609725"/>
            <a:ext cx="10442575" cy="4933950"/>
          </a:xfrm>
        </p:spPr>
        <p:txBody>
          <a:bodyPr/>
          <a:lstStyle/>
          <a:p>
            <a:pPr marL="0" indent="0" algn="ctr">
              <a:buNone/>
            </a:pPr>
            <a:r>
              <a:rPr lang="en-US" b="0" i="0" dirty="0">
                <a:solidFill>
                  <a:srgbClr val="000000"/>
                </a:solidFill>
                <a:effectLst/>
                <a:latin typeface="Arial" panose="020B0604020202020204" pitchFamily="34" charset="0"/>
              </a:rPr>
              <a:t> </a:t>
            </a:r>
            <a:endParaRPr lang="en-US" sz="2000" dirty="0"/>
          </a:p>
        </p:txBody>
      </p:sp>
      <p:sp>
        <p:nvSpPr>
          <p:cNvPr id="9" name="TextBox 8">
            <a:extLst>
              <a:ext uri="{FF2B5EF4-FFF2-40B4-BE49-F238E27FC236}">
                <a16:creationId xmlns:a16="http://schemas.microsoft.com/office/drawing/2014/main" id="{74C87328-C0A5-1C46-8B2F-F81C16514036}"/>
              </a:ext>
            </a:extLst>
          </p:cNvPr>
          <p:cNvSpPr txBox="1"/>
          <p:nvPr/>
        </p:nvSpPr>
        <p:spPr>
          <a:xfrm>
            <a:off x="1030941" y="1951672"/>
            <a:ext cx="9852212" cy="5396349"/>
          </a:xfrm>
          <a:prstGeom prst="rect">
            <a:avLst/>
          </a:prstGeom>
          <a:noFill/>
        </p:spPr>
        <p:txBody>
          <a:bodyPr wrap="square">
            <a:spAutoFit/>
          </a:bodyPr>
          <a:lstStyle/>
          <a:p>
            <a:pPr rtl="0">
              <a:spcBef>
                <a:spcPts val="0"/>
              </a:spcBef>
              <a:spcAft>
                <a:spcPts val="800"/>
              </a:spcAft>
            </a:pPr>
            <a:r>
              <a:rPr lang="en-US" sz="1800" b="0" i="0" u="none" strike="noStrike" dirty="0">
                <a:solidFill>
                  <a:srgbClr val="000000"/>
                </a:solidFill>
                <a:effectLst/>
                <a:latin typeface="Times New Roman" panose="02020603050405020304" pitchFamily="18" charset="0"/>
              </a:rPr>
              <a:t>Game Changers’ vision and goal is to impact students positively so they can succeed academically and socially. As we focused in this past year we wanted to spotlight self-confidence, improve communication skills and goal setting. </a:t>
            </a:r>
            <a:endParaRPr lang="en-US" sz="2400" b="0" dirty="0">
              <a:effectLst/>
            </a:endParaRPr>
          </a:p>
          <a:p>
            <a:pPr rtl="0">
              <a:spcBef>
                <a:spcPts val="0"/>
              </a:spcBef>
              <a:spcAft>
                <a:spcPts val="800"/>
              </a:spcAft>
            </a:pPr>
            <a:r>
              <a:rPr lang="en-US" sz="1800" b="0" i="0" u="none" strike="noStrike" dirty="0">
                <a:solidFill>
                  <a:srgbClr val="000000"/>
                </a:solidFill>
                <a:effectLst/>
                <a:latin typeface="Times New Roman" panose="02020603050405020304" pitchFamily="18" charset="0"/>
              </a:rPr>
              <a:t>Deputy Willie McRae, our community mentor, wanted to instill self-confidence by offering guidance, reassurance, and a listening ear to our students. Often times he would listen as the young people shared their experiences. Deputy McRae helped students navigate challenges and uncertainties, instilling confidence in their abilities to overcome obstacles. </a:t>
            </a:r>
            <a:endParaRPr lang="en-US" sz="2400" b="0" dirty="0">
              <a:effectLst/>
            </a:endParaRPr>
          </a:p>
          <a:p>
            <a:pPr rtl="0">
              <a:spcBef>
                <a:spcPts val="0"/>
              </a:spcBef>
              <a:spcAft>
                <a:spcPts val="800"/>
              </a:spcAft>
            </a:pPr>
            <a:r>
              <a:rPr lang="en-US" sz="1800" b="0" i="0" u="none" strike="noStrike" dirty="0">
                <a:solidFill>
                  <a:srgbClr val="000000"/>
                </a:solidFill>
                <a:effectLst/>
                <a:latin typeface="Times New Roman" panose="02020603050405020304" pitchFamily="18" charset="0"/>
              </a:rPr>
              <a:t>Effective communication is a cornerstone to success in all aspects of life. Game Changers worked with students in speaking to adults. Students were also mentored on how to dress and groom themselves for different situations and events. For example, students were taught how to dress for a job versus hanging out with their friends. </a:t>
            </a:r>
            <a:endParaRPr lang="en-US" sz="2400" b="0" dirty="0">
              <a:effectLst/>
            </a:endParaRPr>
          </a:p>
          <a:p>
            <a:pPr rtl="0">
              <a:spcBef>
                <a:spcPts val="0"/>
              </a:spcBef>
              <a:spcAft>
                <a:spcPts val="800"/>
              </a:spcAft>
            </a:pPr>
            <a:r>
              <a:rPr lang="en-US" sz="1800" b="0" i="0" u="none" strike="noStrike" dirty="0">
                <a:solidFill>
                  <a:srgbClr val="000000"/>
                </a:solidFill>
                <a:effectLst/>
                <a:latin typeface="Times New Roman" panose="02020603050405020304" pitchFamily="18" charset="0"/>
              </a:rPr>
              <a:t>Setting and achieving goals is a crucial skill for young people. Our program worked to provide our students with a sense of purpose and direction. We encouraged students to have a vision of what they wanted to be when they graduated, and we would check in with them, providing accountability by asking if their actions are actions that would lead them to their goals. </a:t>
            </a:r>
            <a:endParaRPr lang="en-US" sz="2400" b="0" dirty="0">
              <a:effectLst/>
            </a:endParaRPr>
          </a:p>
          <a:p>
            <a:br>
              <a:rPr lang="en-US" sz="2400" dirty="0"/>
            </a:br>
            <a:endParaRPr lang="en-US" sz="2400" dirty="0">
              <a:solidFill>
                <a:srgbClr val="000000"/>
              </a:solidFill>
              <a:latin typeface="Arial" panose="020B0604020202020204" pitchFamily="34" charset="0"/>
            </a:endParaRPr>
          </a:p>
        </p:txBody>
      </p:sp>
    </p:spTree>
    <p:extLst>
      <p:ext uri="{BB962C8B-B14F-4D97-AF65-F5344CB8AC3E}">
        <p14:creationId xmlns:p14="http://schemas.microsoft.com/office/powerpoint/2010/main" val="2293074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09515E-5870-62B7-2001-03D7B51DE80E}"/>
              </a:ext>
            </a:extLst>
          </p:cNvPr>
          <p:cNvSpPr>
            <a:spLocks noGrp="1"/>
          </p:cNvSpPr>
          <p:nvPr>
            <p:ph type="sldNum" sz="quarter" idx="12"/>
          </p:nvPr>
        </p:nvSpPr>
        <p:spPr/>
        <p:txBody>
          <a:bodyPr/>
          <a:lstStyle/>
          <a:p>
            <a:fld id="{98C0CDE5-970C-4CC4-BF43-0DA127E73E82}" type="slidenum">
              <a:rPr lang="en-US" noProof="0" smtClean="0"/>
              <a:t>17</a:t>
            </a:fld>
            <a:endParaRPr lang="en-US" noProof="0" dirty="0"/>
          </a:p>
        </p:txBody>
      </p:sp>
      <p:sp>
        <p:nvSpPr>
          <p:cNvPr id="4" name="Title 3">
            <a:extLst>
              <a:ext uri="{FF2B5EF4-FFF2-40B4-BE49-F238E27FC236}">
                <a16:creationId xmlns:a16="http://schemas.microsoft.com/office/drawing/2014/main" id="{0D920801-945A-0008-2EEE-C70E46ECA7C3}"/>
              </a:ext>
            </a:extLst>
          </p:cNvPr>
          <p:cNvSpPr>
            <a:spLocks noGrp="1"/>
          </p:cNvSpPr>
          <p:nvPr>
            <p:ph type="title"/>
          </p:nvPr>
        </p:nvSpPr>
        <p:spPr/>
        <p:txBody>
          <a:bodyPr>
            <a:normAutofit/>
          </a:bodyPr>
          <a:lstStyle/>
          <a:p>
            <a:r>
              <a:rPr lang="en-US" sz="2000" dirty="0"/>
              <a:t>South Brunswick Middle Success</a:t>
            </a:r>
            <a:br>
              <a:rPr lang="en-US" sz="2000" dirty="0"/>
            </a:br>
            <a:r>
              <a:rPr lang="en-US" sz="2000" dirty="0"/>
              <a:t>              Story:</a:t>
            </a:r>
            <a:br>
              <a:rPr lang="en-US" sz="2000" dirty="0"/>
            </a:br>
            <a:r>
              <a:rPr lang="en-US" sz="2000" dirty="0"/>
              <a:t>          </a:t>
            </a:r>
            <a:r>
              <a:rPr lang="en-US" sz="2000" dirty="0" err="1"/>
              <a:t>Xzander</a:t>
            </a:r>
            <a:r>
              <a:rPr lang="en-US" sz="2000" dirty="0"/>
              <a:t> Lance</a:t>
            </a:r>
            <a:endParaRPr lang="en-US" sz="2400" dirty="0"/>
          </a:p>
        </p:txBody>
      </p:sp>
      <p:sp>
        <p:nvSpPr>
          <p:cNvPr id="5" name="Content Placeholder 4">
            <a:extLst>
              <a:ext uri="{FF2B5EF4-FFF2-40B4-BE49-F238E27FC236}">
                <a16:creationId xmlns:a16="http://schemas.microsoft.com/office/drawing/2014/main" id="{DA14BBA0-4453-209C-77AB-9DF739ED2D46}"/>
              </a:ext>
            </a:extLst>
          </p:cNvPr>
          <p:cNvSpPr>
            <a:spLocks noGrp="1"/>
          </p:cNvSpPr>
          <p:nvPr>
            <p:ph idx="1"/>
          </p:nvPr>
        </p:nvSpPr>
        <p:spPr>
          <a:xfrm>
            <a:off x="911225" y="1609725"/>
            <a:ext cx="10442575" cy="4933950"/>
          </a:xfrm>
        </p:spPr>
        <p:txBody>
          <a:bodyPr/>
          <a:lstStyle/>
          <a:p>
            <a:pPr marL="0" indent="0" algn="ctr">
              <a:buNone/>
            </a:pPr>
            <a:r>
              <a:rPr lang="en-US" b="0" i="0" dirty="0">
                <a:solidFill>
                  <a:srgbClr val="000000"/>
                </a:solidFill>
                <a:effectLst/>
                <a:latin typeface="Arial" panose="020B0604020202020204" pitchFamily="34" charset="0"/>
              </a:rPr>
              <a:t> </a:t>
            </a:r>
            <a:endParaRPr lang="en-US" sz="2000" dirty="0"/>
          </a:p>
        </p:txBody>
      </p:sp>
      <p:pic>
        <p:nvPicPr>
          <p:cNvPr id="7" name="Picture 6" descr="A person standing in front of a desk&#10;&#10;Description automatically generated">
            <a:extLst>
              <a:ext uri="{FF2B5EF4-FFF2-40B4-BE49-F238E27FC236}">
                <a16:creationId xmlns:a16="http://schemas.microsoft.com/office/drawing/2014/main" id="{E9CB221A-4F78-8FA6-2C79-54C1DD195610}"/>
              </a:ext>
            </a:extLst>
          </p:cNvPr>
          <p:cNvPicPr>
            <a:picLocks noChangeAspect="1"/>
          </p:cNvPicPr>
          <p:nvPr/>
        </p:nvPicPr>
        <p:blipFill>
          <a:blip r:embed="rId2"/>
          <a:stretch>
            <a:fillRect/>
          </a:stretch>
        </p:blipFill>
        <p:spPr>
          <a:xfrm rot="5400000">
            <a:off x="3952809" y="2072260"/>
            <a:ext cx="5364440" cy="4023330"/>
          </a:xfrm>
          <a:prstGeom prst="rect">
            <a:avLst/>
          </a:prstGeom>
        </p:spPr>
      </p:pic>
      <p:pic>
        <p:nvPicPr>
          <p:cNvPr id="2" name="Picture 1" descr="A group of people standing outside&#10;&#10;Description automatically generated">
            <a:extLst>
              <a:ext uri="{FF2B5EF4-FFF2-40B4-BE49-F238E27FC236}">
                <a16:creationId xmlns:a16="http://schemas.microsoft.com/office/drawing/2014/main" id="{954FFDC7-CDD2-B88B-56E8-5C252298B419}"/>
              </a:ext>
            </a:extLst>
          </p:cNvPr>
          <p:cNvPicPr>
            <a:picLocks noChangeAspect="1"/>
          </p:cNvPicPr>
          <p:nvPr/>
        </p:nvPicPr>
        <p:blipFill>
          <a:blip r:embed="rId3"/>
          <a:stretch>
            <a:fillRect/>
          </a:stretch>
        </p:blipFill>
        <p:spPr>
          <a:xfrm rot="5400000">
            <a:off x="1629622" y="2708415"/>
            <a:ext cx="3446817" cy="2331407"/>
          </a:xfrm>
          <a:prstGeom prst="rect">
            <a:avLst/>
          </a:prstGeom>
        </p:spPr>
      </p:pic>
      <p:pic>
        <p:nvPicPr>
          <p:cNvPr id="6" name="Picture 5" descr="A group of people in a classroom&#10;&#10;Description automatically generated">
            <a:extLst>
              <a:ext uri="{FF2B5EF4-FFF2-40B4-BE49-F238E27FC236}">
                <a16:creationId xmlns:a16="http://schemas.microsoft.com/office/drawing/2014/main" id="{2385FF11-6991-1391-B1CB-3A5EEDA90E57}"/>
              </a:ext>
            </a:extLst>
          </p:cNvPr>
          <p:cNvPicPr>
            <a:picLocks noChangeAspect="1"/>
          </p:cNvPicPr>
          <p:nvPr/>
        </p:nvPicPr>
        <p:blipFill>
          <a:blip r:embed="rId4"/>
          <a:stretch>
            <a:fillRect/>
          </a:stretch>
        </p:blipFill>
        <p:spPr>
          <a:xfrm rot="5400000" flipV="1">
            <a:off x="8266392" y="2583143"/>
            <a:ext cx="3499318" cy="2529449"/>
          </a:xfrm>
          <a:prstGeom prst="rect">
            <a:avLst/>
          </a:prstGeom>
        </p:spPr>
      </p:pic>
    </p:spTree>
    <p:extLst>
      <p:ext uri="{BB962C8B-B14F-4D97-AF65-F5344CB8AC3E}">
        <p14:creationId xmlns:p14="http://schemas.microsoft.com/office/powerpoint/2010/main" val="3825705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AA51B70-C5E8-B1F2-703F-7CACCA72C918}"/>
              </a:ext>
            </a:extLst>
          </p:cNvPr>
          <p:cNvSpPr>
            <a:spLocks noGrp="1"/>
          </p:cNvSpPr>
          <p:nvPr>
            <p:ph type="sldNum" sz="quarter" idx="12"/>
          </p:nvPr>
        </p:nvSpPr>
        <p:spPr/>
        <p:txBody>
          <a:bodyPr/>
          <a:lstStyle/>
          <a:p>
            <a:fld id="{98C0CDE5-970C-4CC4-BF43-0DA127E73E82}" type="slidenum">
              <a:rPr lang="en-US" noProof="0" smtClean="0"/>
              <a:t>18</a:t>
            </a:fld>
            <a:endParaRPr lang="en-US" noProof="0" dirty="0"/>
          </a:p>
        </p:txBody>
      </p:sp>
      <p:sp>
        <p:nvSpPr>
          <p:cNvPr id="4" name="Title 3">
            <a:extLst>
              <a:ext uri="{FF2B5EF4-FFF2-40B4-BE49-F238E27FC236}">
                <a16:creationId xmlns:a16="http://schemas.microsoft.com/office/drawing/2014/main" id="{B9914AC2-F293-46C4-09DE-D9B0150038E1}"/>
              </a:ext>
            </a:extLst>
          </p:cNvPr>
          <p:cNvSpPr>
            <a:spLocks noGrp="1"/>
          </p:cNvSpPr>
          <p:nvPr>
            <p:ph type="title"/>
          </p:nvPr>
        </p:nvSpPr>
        <p:spPr/>
        <p:txBody>
          <a:bodyPr/>
          <a:lstStyle/>
          <a:p>
            <a:r>
              <a:rPr lang="en-US" dirty="0" err="1"/>
              <a:t>Xzander’s</a:t>
            </a:r>
            <a:r>
              <a:rPr lang="en-US" dirty="0"/>
              <a:t> Story:</a:t>
            </a:r>
          </a:p>
        </p:txBody>
      </p:sp>
      <p:sp>
        <p:nvSpPr>
          <p:cNvPr id="5" name="Content Placeholder 4">
            <a:extLst>
              <a:ext uri="{FF2B5EF4-FFF2-40B4-BE49-F238E27FC236}">
                <a16:creationId xmlns:a16="http://schemas.microsoft.com/office/drawing/2014/main" id="{2D67FE19-8EEE-3155-7B8F-1138D865A8EB}"/>
              </a:ext>
            </a:extLst>
          </p:cNvPr>
          <p:cNvSpPr>
            <a:spLocks noGrp="1"/>
          </p:cNvSpPr>
          <p:nvPr>
            <p:ph idx="1"/>
          </p:nvPr>
        </p:nvSpPr>
        <p:spPr>
          <a:xfrm>
            <a:off x="911225" y="1825625"/>
            <a:ext cx="10442575" cy="4485324"/>
          </a:xfrm>
        </p:spPr>
        <p:txBody>
          <a:bodyPr>
            <a:noAutofit/>
          </a:bodyPr>
          <a:lstStyle/>
          <a:p>
            <a:pPr marL="0" indent="0" rtl="0">
              <a:spcBef>
                <a:spcPts val="0"/>
              </a:spcBef>
              <a:spcAft>
                <a:spcPts val="0"/>
              </a:spcAft>
              <a:buNone/>
            </a:pPr>
            <a:r>
              <a:rPr lang="en-US" sz="1800" b="0" i="0" u="none" strike="noStrike" dirty="0">
                <a:solidFill>
                  <a:srgbClr val="000000"/>
                </a:solidFill>
                <a:effectLst/>
                <a:latin typeface="Arial" panose="020B0604020202020204" pitchFamily="34" charset="0"/>
                <a:cs typeface="Arial" panose="020B0604020202020204" pitchFamily="34" charset="0"/>
              </a:rPr>
              <a:t>A success story for the past school year is the creation of the Game Changers and working with students to help them discover a life vision. Often times students are not successful because they do not have a vision or cannot see themselves being successful. Working with these young students and helping them realize how to succeed and achieve has been a real pleasure. </a:t>
            </a:r>
          </a:p>
          <a:p>
            <a:pPr marL="0" indent="0" rtl="0">
              <a:spcBef>
                <a:spcPts val="0"/>
              </a:spcBef>
              <a:spcAft>
                <a:spcPts val="0"/>
              </a:spcAft>
              <a:buNone/>
            </a:pPr>
            <a:endParaRPr lang="en-US" sz="1800" dirty="0">
              <a:solidFill>
                <a:srgbClr val="000000"/>
              </a:solidFill>
              <a:latin typeface="Arial" panose="020B0604020202020204" pitchFamily="34" charset="0"/>
              <a:cs typeface="Arial" panose="020B0604020202020204" pitchFamily="34" charset="0"/>
            </a:endParaRPr>
          </a:p>
          <a:p>
            <a:pPr marL="0" indent="0" rtl="0">
              <a:spcBef>
                <a:spcPts val="0"/>
              </a:spcBef>
              <a:spcAft>
                <a:spcPts val="800"/>
              </a:spcAft>
              <a:buNone/>
            </a:pPr>
            <a:r>
              <a:rPr lang="en-US" sz="1800" b="0" dirty="0" err="1">
                <a:solidFill>
                  <a:srgbClr val="000000"/>
                </a:solidFill>
                <a:effectLst/>
                <a:latin typeface="Arial" panose="020B0604020202020204" pitchFamily="34" charset="0"/>
                <a:cs typeface="Arial" panose="020B0604020202020204" pitchFamily="34" charset="0"/>
              </a:rPr>
              <a:t>Xzander</a:t>
            </a:r>
            <a:r>
              <a:rPr lang="en-US" sz="1800" b="0" dirty="0">
                <a:solidFill>
                  <a:srgbClr val="000000"/>
                </a:solidFill>
                <a:effectLst/>
                <a:latin typeface="Arial" panose="020B0604020202020204" pitchFamily="34" charset="0"/>
                <a:cs typeface="Arial" panose="020B0604020202020204" pitchFamily="34" charset="0"/>
              </a:rPr>
              <a:t> shared, “</a:t>
            </a:r>
            <a:r>
              <a:rPr lang="en-US" sz="1800" b="0" i="0" u="none" strike="noStrike" dirty="0">
                <a:solidFill>
                  <a:srgbClr val="000000"/>
                </a:solidFill>
                <a:effectLst/>
                <a:latin typeface="Arial" panose="020B0604020202020204" pitchFamily="34" charset="0"/>
                <a:cs typeface="Arial" panose="020B0604020202020204" pitchFamily="34" charset="0"/>
              </a:rPr>
              <a:t>My experience with Game Changers was fun. I liked all the activities we did. We learned how to tie a tie. We went to Brunswick Community College and saw all the classes we can take. Deputy McRae is funny. He told us not to do dumb things and get our schoolwork done. He wants us to be successful.” </a:t>
            </a:r>
          </a:p>
          <a:p>
            <a:pPr marL="0" indent="0" rtl="0">
              <a:spcBef>
                <a:spcPts val="0"/>
              </a:spcBef>
              <a:spcAft>
                <a:spcPts val="800"/>
              </a:spcAft>
              <a:buNone/>
            </a:pPr>
            <a:r>
              <a:rPr lang="en-US" sz="1800" dirty="0">
                <a:latin typeface="Arial" panose="020B0604020202020204" pitchFamily="34" charset="0"/>
                <a:cs typeface="Arial" panose="020B0604020202020204" pitchFamily="34" charset="0"/>
              </a:rPr>
              <a:t>Another participant, Chris Jones, shared, “</a:t>
            </a:r>
            <a:r>
              <a:rPr lang="en-US" sz="1800" b="0" i="0" u="none" strike="noStrike" dirty="0">
                <a:solidFill>
                  <a:srgbClr val="000000"/>
                </a:solidFill>
                <a:effectLst/>
                <a:latin typeface="Arial" panose="020B0604020202020204" pitchFamily="34" charset="0"/>
                <a:cs typeface="Arial" panose="020B0604020202020204" pitchFamily="34" charset="0"/>
              </a:rPr>
              <a:t>I thought that being able to see a successful black person teach and mentor us was cool. I also thought being able to see different college facilities was nice. I think learning things and other tips was very helpful for our lives.”</a:t>
            </a:r>
          </a:p>
          <a:p>
            <a:pPr marL="0" indent="0" rtl="0">
              <a:spcBef>
                <a:spcPts val="0"/>
              </a:spcBef>
              <a:spcAft>
                <a:spcPts val="800"/>
              </a:spcAft>
              <a:buNone/>
            </a:pPr>
            <a:r>
              <a:rPr lang="en-US" sz="1800" dirty="0">
                <a:latin typeface="Arial" panose="020B0604020202020204" pitchFamily="34" charset="0"/>
                <a:cs typeface="Arial" panose="020B0604020202020204" pitchFamily="34" charset="0"/>
              </a:rPr>
              <a:t>Game Changers is led by Success Coach Bryan Mills and Sheriff’s Deputy McRae. Together they are having a positive impact on the lives of young male students at South Brunswick Middle School. The Sheriff’s Department has indicated they would like to replicate this club at other schools as well in the coming year.</a:t>
            </a:r>
            <a:br>
              <a:rPr lang="en-US" sz="1800" dirty="0">
                <a:latin typeface="Arial" panose="020B060402020202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7014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6BCFBD-BAD9-A30B-417C-CECD7FDB5917}"/>
              </a:ext>
            </a:extLst>
          </p:cNvPr>
          <p:cNvSpPr>
            <a:spLocks noGrp="1"/>
          </p:cNvSpPr>
          <p:nvPr>
            <p:ph type="sldNum" sz="quarter" idx="12"/>
          </p:nvPr>
        </p:nvSpPr>
        <p:spPr/>
        <p:txBody>
          <a:bodyPr/>
          <a:lstStyle/>
          <a:p>
            <a:fld id="{98C0CDE5-970C-4CC4-BF43-0DA127E73E82}" type="slidenum">
              <a:rPr lang="en-US" noProof="0" smtClean="0"/>
              <a:t>19</a:t>
            </a:fld>
            <a:endParaRPr lang="en-US" noProof="0" dirty="0"/>
          </a:p>
        </p:txBody>
      </p:sp>
      <p:sp>
        <p:nvSpPr>
          <p:cNvPr id="4" name="Title 3">
            <a:extLst>
              <a:ext uri="{FF2B5EF4-FFF2-40B4-BE49-F238E27FC236}">
                <a16:creationId xmlns:a16="http://schemas.microsoft.com/office/drawing/2014/main" id="{63E0061A-4B7D-E43C-0042-40374871B8F6}"/>
              </a:ext>
            </a:extLst>
          </p:cNvPr>
          <p:cNvSpPr>
            <a:spLocks noGrp="1"/>
          </p:cNvSpPr>
          <p:nvPr>
            <p:ph type="title"/>
          </p:nvPr>
        </p:nvSpPr>
        <p:spPr>
          <a:xfrm rot="21180000">
            <a:off x="265093" y="355921"/>
            <a:ext cx="4391191" cy="942028"/>
          </a:xfrm>
        </p:spPr>
        <p:txBody>
          <a:bodyPr>
            <a:normAutofit fontScale="90000"/>
          </a:bodyPr>
          <a:lstStyle/>
          <a:p>
            <a:r>
              <a:rPr lang="en-US" sz="3600" dirty="0"/>
              <a:t>     </a:t>
            </a:r>
            <a:br>
              <a:rPr lang="en-US" sz="3600" dirty="0"/>
            </a:br>
            <a:r>
              <a:rPr lang="en-US" sz="3600" dirty="0"/>
              <a:t>    Snapshot:</a:t>
            </a:r>
            <a:br>
              <a:rPr lang="en-US" sz="3600" dirty="0"/>
            </a:br>
            <a:r>
              <a:rPr lang="en-US" sz="3600" dirty="0"/>
              <a:t>  </a:t>
            </a:r>
            <a:r>
              <a:rPr lang="en-US" sz="3100" dirty="0"/>
              <a:t>Cedar Grove Middle</a:t>
            </a:r>
            <a:r>
              <a:rPr lang="en-US" sz="2700" dirty="0"/>
              <a:t>	     </a:t>
            </a:r>
          </a:p>
        </p:txBody>
      </p:sp>
      <p:sp>
        <p:nvSpPr>
          <p:cNvPr id="5" name="Content Placeholder 4">
            <a:extLst>
              <a:ext uri="{FF2B5EF4-FFF2-40B4-BE49-F238E27FC236}">
                <a16:creationId xmlns:a16="http://schemas.microsoft.com/office/drawing/2014/main" id="{6F55420D-559E-CC10-DA0F-E84F0C3B6D29}"/>
              </a:ext>
            </a:extLst>
          </p:cNvPr>
          <p:cNvSpPr>
            <a:spLocks noGrp="1"/>
          </p:cNvSpPr>
          <p:nvPr>
            <p:ph idx="1"/>
          </p:nvPr>
        </p:nvSpPr>
        <p:spPr>
          <a:xfrm>
            <a:off x="911225" y="1952625"/>
            <a:ext cx="10442575" cy="4636433"/>
          </a:xfrm>
        </p:spPr>
        <p:txBody>
          <a:bodyPr>
            <a:normAutofit/>
          </a:bodyPr>
          <a:lstStyle/>
          <a:p>
            <a:r>
              <a:rPr lang="en-US" dirty="0"/>
              <a:t>462 Students        “C” School Rating             Title I School</a:t>
            </a:r>
          </a:p>
          <a:p>
            <a:r>
              <a:rPr lang="en-US" dirty="0"/>
              <a:t>Targeted Support and Improvement (TSI), TSI CU (Consistently Underperforming Subgroups)</a:t>
            </a:r>
          </a:p>
          <a:p>
            <a:r>
              <a:rPr lang="en-US" dirty="0"/>
              <a:t>48.9% Math End of Grade Proficiency</a:t>
            </a:r>
          </a:p>
          <a:p>
            <a:r>
              <a:rPr lang="en-US" dirty="0"/>
              <a:t>40.8% Reading End of Grade Proficiency</a:t>
            </a:r>
          </a:p>
          <a:p>
            <a:r>
              <a:rPr lang="en-US" dirty="0"/>
              <a:t>41.15% Chronic Absenteeism Rate</a:t>
            </a:r>
          </a:p>
          <a:p>
            <a:endParaRPr lang="en-US" dirty="0"/>
          </a:p>
        </p:txBody>
      </p:sp>
    </p:spTree>
    <p:extLst>
      <p:ext uri="{BB962C8B-B14F-4D97-AF65-F5344CB8AC3E}">
        <p14:creationId xmlns:p14="http://schemas.microsoft.com/office/powerpoint/2010/main" val="2374851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F6EDAE7-2A75-81BF-0DD1-739166C0FE9C}"/>
              </a:ext>
            </a:extLst>
          </p:cNvPr>
          <p:cNvSpPr>
            <a:spLocks noGrp="1"/>
          </p:cNvSpPr>
          <p:nvPr>
            <p:ph type="sldNum" sz="quarter" idx="12"/>
          </p:nvPr>
        </p:nvSpPr>
        <p:spPr/>
        <p:txBody>
          <a:bodyPr/>
          <a:lstStyle/>
          <a:p>
            <a:fld id="{98C0CDE5-970C-4CC4-BF43-0DA127E73E82}" type="slidenum">
              <a:rPr lang="en-US" noProof="0" smtClean="0"/>
              <a:t>2</a:t>
            </a:fld>
            <a:endParaRPr lang="en-US" noProof="0" dirty="0"/>
          </a:p>
        </p:txBody>
      </p:sp>
      <p:sp>
        <p:nvSpPr>
          <p:cNvPr id="4" name="Title 3">
            <a:extLst>
              <a:ext uri="{FF2B5EF4-FFF2-40B4-BE49-F238E27FC236}">
                <a16:creationId xmlns:a16="http://schemas.microsoft.com/office/drawing/2014/main" id="{1AA71B28-CB5C-04E0-DE11-C4C2878AE849}"/>
              </a:ext>
            </a:extLst>
          </p:cNvPr>
          <p:cNvSpPr>
            <a:spLocks noGrp="1"/>
          </p:cNvSpPr>
          <p:nvPr>
            <p:ph type="title"/>
          </p:nvPr>
        </p:nvSpPr>
        <p:spPr/>
        <p:txBody>
          <a:bodyPr/>
          <a:lstStyle/>
          <a:p>
            <a:r>
              <a:rPr lang="en-US" dirty="0"/>
              <a:t>Action for Success Program</a:t>
            </a:r>
          </a:p>
        </p:txBody>
      </p:sp>
      <p:sp>
        <p:nvSpPr>
          <p:cNvPr id="5" name="Content Placeholder 4">
            <a:extLst>
              <a:ext uri="{FF2B5EF4-FFF2-40B4-BE49-F238E27FC236}">
                <a16:creationId xmlns:a16="http://schemas.microsoft.com/office/drawing/2014/main" id="{74DDF8AA-FDBF-DC89-9700-A40FEE5A8416}"/>
              </a:ext>
            </a:extLst>
          </p:cNvPr>
          <p:cNvSpPr>
            <a:spLocks noGrp="1"/>
          </p:cNvSpPr>
          <p:nvPr>
            <p:ph idx="1"/>
          </p:nvPr>
        </p:nvSpPr>
        <p:spPr>
          <a:xfrm>
            <a:off x="911225" y="1825625"/>
            <a:ext cx="10442575" cy="4007004"/>
          </a:xfrm>
        </p:spPr>
        <p:txBody>
          <a:bodyPr>
            <a:normAutofit lnSpcReduction="10000"/>
          </a:bodyPr>
          <a:lstStyle/>
          <a:p>
            <a:r>
              <a:rPr lang="en-US" sz="2400" dirty="0"/>
              <a:t>The CIS Action for Success Program provides Success Coaches who work as  time embedded team members at assigned school sites for the school year. </a:t>
            </a:r>
          </a:p>
          <a:p>
            <a:endParaRPr lang="en-US" sz="2400" dirty="0"/>
          </a:p>
          <a:p>
            <a:r>
              <a:rPr lang="en-US" sz="2400" dirty="0"/>
              <a:t>They work to provide school wide supports, and case management and targeted interventions for individual students with moderate to high intensity needs.</a:t>
            </a:r>
          </a:p>
          <a:p>
            <a:endParaRPr lang="en-US" sz="2400" dirty="0"/>
          </a:p>
          <a:p>
            <a:r>
              <a:rPr lang="en-US" sz="2400" dirty="0"/>
              <a:t>Interventions are provided one-on-one and in small groups and include tutoring, mentoring, social-emotional learning, behavior interventions, attendance interventions, linkage with community resources, and basic needs.</a:t>
            </a:r>
          </a:p>
          <a:p>
            <a:endParaRPr lang="en-US" dirty="0"/>
          </a:p>
        </p:txBody>
      </p:sp>
    </p:spTree>
    <p:extLst>
      <p:ext uri="{BB962C8B-B14F-4D97-AF65-F5344CB8AC3E}">
        <p14:creationId xmlns:p14="http://schemas.microsoft.com/office/powerpoint/2010/main" val="29691510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09515E-5870-62B7-2001-03D7B51DE80E}"/>
              </a:ext>
            </a:extLst>
          </p:cNvPr>
          <p:cNvSpPr>
            <a:spLocks noGrp="1"/>
          </p:cNvSpPr>
          <p:nvPr>
            <p:ph type="sldNum" sz="quarter" idx="12"/>
          </p:nvPr>
        </p:nvSpPr>
        <p:spPr/>
        <p:txBody>
          <a:bodyPr/>
          <a:lstStyle/>
          <a:p>
            <a:fld id="{98C0CDE5-970C-4CC4-BF43-0DA127E73E82}" type="slidenum">
              <a:rPr lang="en-US" noProof="0" smtClean="0"/>
              <a:t>20</a:t>
            </a:fld>
            <a:endParaRPr lang="en-US" noProof="0" dirty="0"/>
          </a:p>
        </p:txBody>
      </p:sp>
      <p:sp>
        <p:nvSpPr>
          <p:cNvPr id="4" name="Title 3">
            <a:extLst>
              <a:ext uri="{FF2B5EF4-FFF2-40B4-BE49-F238E27FC236}">
                <a16:creationId xmlns:a16="http://schemas.microsoft.com/office/drawing/2014/main" id="{0D920801-945A-0008-2EEE-C70E46ECA7C3}"/>
              </a:ext>
            </a:extLst>
          </p:cNvPr>
          <p:cNvSpPr>
            <a:spLocks noGrp="1"/>
          </p:cNvSpPr>
          <p:nvPr>
            <p:ph type="title"/>
          </p:nvPr>
        </p:nvSpPr>
        <p:spPr/>
        <p:txBody>
          <a:bodyPr>
            <a:normAutofit/>
          </a:bodyPr>
          <a:lstStyle/>
          <a:p>
            <a:r>
              <a:rPr lang="en-US" sz="2000" dirty="0"/>
              <a:t>    Cedar Grove Middle</a:t>
            </a:r>
            <a:br>
              <a:rPr lang="en-US" sz="2000" dirty="0"/>
            </a:br>
            <a:r>
              <a:rPr lang="en-US" sz="2000" dirty="0"/>
              <a:t>Tier I School Wide Support  </a:t>
            </a:r>
            <a:br>
              <a:rPr lang="en-US" sz="2000" dirty="0"/>
            </a:br>
            <a:r>
              <a:rPr lang="en-US" sz="2000" dirty="0"/>
              <a:t>            Highlight</a:t>
            </a:r>
          </a:p>
        </p:txBody>
      </p:sp>
      <p:sp>
        <p:nvSpPr>
          <p:cNvPr id="5" name="Content Placeholder 4">
            <a:extLst>
              <a:ext uri="{FF2B5EF4-FFF2-40B4-BE49-F238E27FC236}">
                <a16:creationId xmlns:a16="http://schemas.microsoft.com/office/drawing/2014/main" id="{DA14BBA0-4453-209C-77AB-9DF739ED2D46}"/>
              </a:ext>
            </a:extLst>
          </p:cNvPr>
          <p:cNvSpPr>
            <a:spLocks noGrp="1"/>
          </p:cNvSpPr>
          <p:nvPr>
            <p:ph idx="1"/>
          </p:nvPr>
        </p:nvSpPr>
        <p:spPr>
          <a:xfrm>
            <a:off x="911225" y="1609725"/>
            <a:ext cx="10442575" cy="4933950"/>
          </a:xfrm>
        </p:spPr>
        <p:txBody>
          <a:bodyPr/>
          <a:lstStyle/>
          <a:p>
            <a:pPr marL="0" indent="0" algn="ctr">
              <a:buNone/>
            </a:pPr>
            <a:r>
              <a:rPr lang="en-US" b="0" i="0" dirty="0">
                <a:solidFill>
                  <a:srgbClr val="000000"/>
                </a:solidFill>
                <a:effectLst/>
                <a:latin typeface="Arial" panose="020B0604020202020204" pitchFamily="34" charset="0"/>
              </a:rPr>
              <a:t>“Bullying Awareness” </a:t>
            </a:r>
          </a:p>
          <a:p>
            <a:pPr marL="0" indent="0">
              <a:buNone/>
            </a:pPr>
            <a:r>
              <a:rPr lang="en-US" sz="1600" b="0" i="0" dirty="0">
                <a:solidFill>
                  <a:srgbClr val="000000"/>
                </a:solidFill>
                <a:effectLst/>
                <a:latin typeface="Arial" panose="020B0604020202020204" pitchFamily="34" charset="0"/>
              </a:rPr>
              <a:t>Our UNCW CIS intern Isabella Gaines provided a Bullyin</a:t>
            </a:r>
            <a:r>
              <a:rPr lang="en-US" sz="1600" dirty="0">
                <a:solidFill>
                  <a:srgbClr val="000000"/>
                </a:solidFill>
                <a:latin typeface="Arial" panose="020B0604020202020204" pitchFamily="34" charset="0"/>
              </a:rPr>
              <a:t>g Presentation </a:t>
            </a:r>
            <a:r>
              <a:rPr lang="en-US" sz="1600" b="0" i="0" dirty="0">
                <a:solidFill>
                  <a:srgbClr val="000000"/>
                </a:solidFill>
                <a:effectLst/>
                <a:latin typeface="Arial" panose="020B0604020202020204" pitchFamily="34" charset="0"/>
              </a:rPr>
              <a:t>during Bullying Awareness week. Classes joined in virtually for Isabella's presentation and were provided time at the end to discuss the material and ask her questions. Isabella's message has been featured in several news and media outlets, so it was very neat to have it shared at Cedar Grove Middle School. This activity created a good foundation of rapport for Isabella with our students which was helpful moving forward. </a:t>
            </a:r>
          </a:p>
          <a:p>
            <a:pPr marL="0" indent="0">
              <a:buNone/>
            </a:pPr>
            <a:endParaRPr lang="en-US" sz="1600" dirty="0">
              <a:solidFill>
                <a:srgbClr val="000000"/>
              </a:solidFill>
              <a:latin typeface="Arial" panose="020B0604020202020204" pitchFamily="34" charset="0"/>
            </a:endParaRPr>
          </a:p>
          <a:p>
            <a:pPr marL="0" indent="0">
              <a:buNone/>
            </a:pPr>
            <a:endParaRPr lang="en-US" sz="1600" dirty="0"/>
          </a:p>
        </p:txBody>
      </p:sp>
      <p:pic>
        <p:nvPicPr>
          <p:cNvPr id="6" name="Picture 5" descr="A group of people sitting at tables in a classroom&#10;&#10;Description automatically generated">
            <a:extLst>
              <a:ext uri="{FF2B5EF4-FFF2-40B4-BE49-F238E27FC236}">
                <a16:creationId xmlns:a16="http://schemas.microsoft.com/office/drawing/2014/main" id="{8F544E45-C9F7-6EE1-BF7A-04176E06D990}"/>
              </a:ext>
            </a:extLst>
          </p:cNvPr>
          <p:cNvPicPr>
            <a:picLocks noChangeAspect="1"/>
          </p:cNvPicPr>
          <p:nvPr/>
        </p:nvPicPr>
        <p:blipFill>
          <a:blip r:embed="rId2"/>
          <a:stretch>
            <a:fillRect/>
          </a:stretch>
        </p:blipFill>
        <p:spPr>
          <a:xfrm>
            <a:off x="3994855" y="3460560"/>
            <a:ext cx="4191950" cy="3143963"/>
          </a:xfrm>
          <a:prstGeom prst="rect">
            <a:avLst/>
          </a:prstGeom>
        </p:spPr>
      </p:pic>
      <p:pic>
        <p:nvPicPr>
          <p:cNvPr id="8" name="Picture 7" descr="A person sitting at a desk&#10;&#10;Description automatically generated">
            <a:extLst>
              <a:ext uri="{FF2B5EF4-FFF2-40B4-BE49-F238E27FC236}">
                <a16:creationId xmlns:a16="http://schemas.microsoft.com/office/drawing/2014/main" id="{AF638BB1-5E7E-8B13-AA86-8E180F75BD8E}"/>
              </a:ext>
            </a:extLst>
          </p:cNvPr>
          <p:cNvPicPr>
            <a:picLocks noChangeAspect="1"/>
          </p:cNvPicPr>
          <p:nvPr/>
        </p:nvPicPr>
        <p:blipFill>
          <a:blip r:embed="rId3"/>
          <a:stretch>
            <a:fillRect/>
          </a:stretch>
        </p:blipFill>
        <p:spPr>
          <a:xfrm rot="5400000">
            <a:off x="575216" y="3819353"/>
            <a:ext cx="3122821" cy="2342116"/>
          </a:xfrm>
          <a:prstGeom prst="rect">
            <a:avLst/>
          </a:prstGeom>
        </p:spPr>
      </p:pic>
      <p:pic>
        <p:nvPicPr>
          <p:cNvPr id="12" name="Picture 11" descr="A group of people in a room&#10;&#10;Description automatically generated">
            <a:extLst>
              <a:ext uri="{FF2B5EF4-FFF2-40B4-BE49-F238E27FC236}">
                <a16:creationId xmlns:a16="http://schemas.microsoft.com/office/drawing/2014/main" id="{0812FF13-20D1-F90E-3705-8031AC5C2137}"/>
              </a:ext>
            </a:extLst>
          </p:cNvPr>
          <p:cNvPicPr>
            <a:picLocks noChangeAspect="1"/>
          </p:cNvPicPr>
          <p:nvPr/>
        </p:nvPicPr>
        <p:blipFill>
          <a:blip r:embed="rId4"/>
          <a:stretch>
            <a:fillRect/>
          </a:stretch>
        </p:blipFill>
        <p:spPr>
          <a:xfrm rot="5400000">
            <a:off x="8431272" y="3811205"/>
            <a:ext cx="3122823" cy="2342118"/>
          </a:xfrm>
          <a:prstGeom prst="rect">
            <a:avLst/>
          </a:prstGeom>
        </p:spPr>
      </p:pic>
    </p:spTree>
    <p:extLst>
      <p:ext uri="{BB962C8B-B14F-4D97-AF65-F5344CB8AC3E}">
        <p14:creationId xmlns:p14="http://schemas.microsoft.com/office/powerpoint/2010/main" val="2165905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09515E-5870-62B7-2001-03D7B51DE80E}"/>
              </a:ext>
            </a:extLst>
          </p:cNvPr>
          <p:cNvSpPr>
            <a:spLocks noGrp="1"/>
          </p:cNvSpPr>
          <p:nvPr>
            <p:ph type="sldNum" sz="quarter" idx="12"/>
          </p:nvPr>
        </p:nvSpPr>
        <p:spPr/>
        <p:txBody>
          <a:bodyPr/>
          <a:lstStyle/>
          <a:p>
            <a:fld id="{98C0CDE5-970C-4CC4-BF43-0DA127E73E82}" type="slidenum">
              <a:rPr lang="en-US" noProof="0" smtClean="0"/>
              <a:t>21</a:t>
            </a:fld>
            <a:endParaRPr lang="en-US" noProof="0" dirty="0"/>
          </a:p>
        </p:txBody>
      </p:sp>
      <p:sp>
        <p:nvSpPr>
          <p:cNvPr id="4" name="Title 3">
            <a:extLst>
              <a:ext uri="{FF2B5EF4-FFF2-40B4-BE49-F238E27FC236}">
                <a16:creationId xmlns:a16="http://schemas.microsoft.com/office/drawing/2014/main" id="{0D920801-945A-0008-2EEE-C70E46ECA7C3}"/>
              </a:ext>
            </a:extLst>
          </p:cNvPr>
          <p:cNvSpPr>
            <a:spLocks noGrp="1"/>
          </p:cNvSpPr>
          <p:nvPr>
            <p:ph type="title"/>
          </p:nvPr>
        </p:nvSpPr>
        <p:spPr/>
        <p:txBody>
          <a:bodyPr>
            <a:normAutofit/>
          </a:bodyPr>
          <a:lstStyle/>
          <a:p>
            <a:pPr algn="ctr"/>
            <a:r>
              <a:rPr lang="en-US" sz="1600" dirty="0"/>
              <a:t>Cedar Grove Middle Success Story:</a:t>
            </a:r>
            <a:br>
              <a:rPr lang="en-US" sz="1600" dirty="0"/>
            </a:br>
            <a:r>
              <a:rPr lang="en-US" sz="1600" dirty="0"/>
              <a:t>       </a:t>
            </a:r>
            <a:br>
              <a:rPr lang="en-US" sz="1600" dirty="0"/>
            </a:br>
            <a:r>
              <a:rPr lang="en-US" sz="2400" dirty="0"/>
              <a:t>Tyler Pritchett</a:t>
            </a:r>
          </a:p>
        </p:txBody>
      </p:sp>
      <p:sp>
        <p:nvSpPr>
          <p:cNvPr id="5" name="Content Placeholder 4">
            <a:extLst>
              <a:ext uri="{FF2B5EF4-FFF2-40B4-BE49-F238E27FC236}">
                <a16:creationId xmlns:a16="http://schemas.microsoft.com/office/drawing/2014/main" id="{DA14BBA0-4453-209C-77AB-9DF739ED2D46}"/>
              </a:ext>
            </a:extLst>
          </p:cNvPr>
          <p:cNvSpPr>
            <a:spLocks noGrp="1"/>
          </p:cNvSpPr>
          <p:nvPr>
            <p:ph idx="1"/>
          </p:nvPr>
        </p:nvSpPr>
        <p:spPr>
          <a:xfrm>
            <a:off x="911225" y="1609725"/>
            <a:ext cx="10442575" cy="4933950"/>
          </a:xfrm>
        </p:spPr>
        <p:txBody>
          <a:bodyPr/>
          <a:lstStyle/>
          <a:p>
            <a:pPr marL="0" indent="0" algn="ctr">
              <a:buNone/>
            </a:pPr>
            <a:r>
              <a:rPr lang="en-US" b="0" i="0" dirty="0">
                <a:solidFill>
                  <a:srgbClr val="000000"/>
                </a:solidFill>
                <a:effectLst/>
                <a:latin typeface="Arial" panose="020B0604020202020204" pitchFamily="34" charset="0"/>
              </a:rPr>
              <a:t> </a:t>
            </a:r>
            <a:endParaRPr lang="en-US" sz="2000" dirty="0"/>
          </a:p>
        </p:txBody>
      </p:sp>
      <p:pic>
        <p:nvPicPr>
          <p:cNvPr id="9" name="Picture 8" descr="A couple of kids sitting in a library&#10;&#10;Description automatically generated">
            <a:extLst>
              <a:ext uri="{FF2B5EF4-FFF2-40B4-BE49-F238E27FC236}">
                <a16:creationId xmlns:a16="http://schemas.microsoft.com/office/drawing/2014/main" id="{F204A924-F705-07BD-4C0A-A43A7AC574E6}"/>
              </a:ext>
            </a:extLst>
          </p:cNvPr>
          <p:cNvPicPr>
            <a:picLocks noChangeAspect="1"/>
          </p:cNvPicPr>
          <p:nvPr/>
        </p:nvPicPr>
        <p:blipFill>
          <a:blip r:embed="rId2"/>
          <a:stretch>
            <a:fillRect/>
          </a:stretch>
        </p:blipFill>
        <p:spPr>
          <a:xfrm rot="5400000">
            <a:off x="3897537" y="2036416"/>
            <a:ext cx="5316181" cy="3987136"/>
          </a:xfrm>
          <a:prstGeom prst="rect">
            <a:avLst/>
          </a:prstGeom>
        </p:spPr>
      </p:pic>
    </p:spTree>
    <p:extLst>
      <p:ext uri="{BB962C8B-B14F-4D97-AF65-F5344CB8AC3E}">
        <p14:creationId xmlns:p14="http://schemas.microsoft.com/office/powerpoint/2010/main" val="3092462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AA51B70-C5E8-B1F2-703F-7CACCA72C918}"/>
              </a:ext>
            </a:extLst>
          </p:cNvPr>
          <p:cNvSpPr>
            <a:spLocks noGrp="1"/>
          </p:cNvSpPr>
          <p:nvPr>
            <p:ph type="sldNum" sz="quarter" idx="12"/>
          </p:nvPr>
        </p:nvSpPr>
        <p:spPr/>
        <p:txBody>
          <a:bodyPr/>
          <a:lstStyle/>
          <a:p>
            <a:fld id="{98C0CDE5-970C-4CC4-BF43-0DA127E73E82}" type="slidenum">
              <a:rPr lang="en-US" noProof="0" smtClean="0"/>
              <a:t>22</a:t>
            </a:fld>
            <a:endParaRPr lang="en-US" noProof="0" dirty="0"/>
          </a:p>
        </p:txBody>
      </p:sp>
      <p:sp>
        <p:nvSpPr>
          <p:cNvPr id="4" name="Title 3">
            <a:extLst>
              <a:ext uri="{FF2B5EF4-FFF2-40B4-BE49-F238E27FC236}">
                <a16:creationId xmlns:a16="http://schemas.microsoft.com/office/drawing/2014/main" id="{B9914AC2-F293-46C4-09DE-D9B0150038E1}"/>
              </a:ext>
            </a:extLst>
          </p:cNvPr>
          <p:cNvSpPr>
            <a:spLocks noGrp="1"/>
          </p:cNvSpPr>
          <p:nvPr>
            <p:ph type="title"/>
          </p:nvPr>
        </p:nvSpPr>
        <p:spPr/>
        <p:txBody>
          <a:bodyPr/>
          <a:lstStyle/>
          <a:p>
            <a:r>
              <a:rPr lang="en-US" dirty="0"/>
              <a:t>Tyler’s Story:</a:t>
            </a:r>
          </a:p>
        </p:txBody>
      </p:sp>
      <p:sp>
        <p:nvSpPr>
          <p:cNvPr id="5" name="Content Placeholder 4">
            <a:extLst>
              <a:ext uri="{FF2B5EF4-FFF2-40B4-BE49-F238E27FC236}">
                <a16:creationId xmlns:a16="http://schemas.microsoft.com/office/drawing/2014/main" id="{2D67FE19-8EEE-3155-7B8F-1138D865A8EB}"/>
              </a:ext>
            </a:extLst>
          </p:cNvPr>
          <p:cNvSpPr>
            <a:spLocks noGrp="1"/>
          </p:cNvSpPr>
          <p:nvPr>
            <p:ph idx="1"/>
          </p:nvPr>
        </p:nvSpPr>
        <p:spPr>
          <a:xfrm>
            <a:off x="911225" y="1825625"/>
            <a:ext cx="10442575" cy="4485324"/>
          </a:xfrm>
        </p:spPr>
        <p:txBody>
          <a:bodyPr>
            <a:noAutofit/>
          </a:bodyPr>
          <a:lstStyle/>
          <a:p>
            <a:pPr marL="0" indent="0" rtl="0">
              <a:spcBef>
                <a:spcPts val="0"/>
              </a:spcBef>
              <a:spcAft>
                <a:spcPts val="0"/>
              </a:spcAft>
              <a:buNone/>
            </a:pPr>
            <a:r>
              <a:rPr lang="en-US" sz="1600" dirty="0">
                <a:latin typeface="Arial" panose="020B0604020202020204" pitchFamily="34" charset="0"/>
                <a:cs typeface="Arial" panose="020B0604020202020204" pitchFamily="34" charset="0"/>
              </a:rPr>
              <a:t>Tyler Pritchett was referred to CIS at Cedar Grove Middle School after participating in CIS at Supply Elementary School for academic support. Over the course of the 2022/2023 School Year, Tyler met with the Cedar Grove Success Coach for tutoring and met with the CIS part-time tutor. Through these supports and Tyler’s hard work, Tyler’s fourth quarter English Language Arts (ELA) grade was 23 points higher than his grade in the first quarter! Tyler’s final ELA score was eleven points higher than his performance baseline prior to receiving CIS services!</a:t>
            </a:r>
          </a:p>
          <a:p>
            <a:pPr marL="0" indent="0" rtl="0">
              <a:spcBef>
                <a:spcPts val="0"/>
              </a:spcBef>
              <a:spcAft>
                <a:spcPts val="0"/>
              </a:spcAft>
              <a:buNone/>
            </a:pPr>
            <a:endParaRPr lang="en-US" sz="1600" dirty="0">
              <a:latin typeface="Arial" panose="020B0604020202020204" pitchFamily="34" charset="0"/>
              <a:cs typeface="Arial" panose="020B0604020202020204" pitchFamily="34" charset="0"/>
            </a:endParaRPr>
          </a:p>
          <a:p>
            <a:pPr marL="0" indent="0" rtl="0">
              <a:spcBef>
                <a:spcPts val="0"/>
              </a:spcBef>
              <a:spcAft>
                <a:spcPts val="0"/>
              </a:spcAft>
              <a:buNone/>
            </a:pPr>
            <a:r>
              <a:rPr lang="en-US" sz="1600" dirty="0">
                <a:latin typeface="Arial" panose="020B0604020202020204" pitchFamily="34" charset="0"/>
                <a:cs typeface="Arial" panose="020B0604020202020204" pitchFamily="34" charset="0"/>
              </a:rPr>
              <a:t>During his 6th grade year, Tyler also developed wonderful leadership skills through his participation in Builders Club. Builders Club is a leadership club focused on service projects facilitated by the Success Coach. While working with Ms. Taylor in Builders Club, Tyler became a recruiter for the club by inviting his peers to help in</a:t>
            </a:r>
          </a:p>
          <a:p>
            <a:pPr marL="0" indent="0" rtl="0">
              <a:spcBef>
                <a:spcPts val="0"/>
              </a:spcBef>
              <a:spcAft>
                <a:spcPts val="0"/>
              </a:spcAft>
              <a:buNone/>
            </a:pPr>
            <a:r>
              <a:rPr lang="en-US" sz="1600" dirty="0">
                <a:latin typeface="Arial" panose="020B0604020202020204" pitchFamily="34" charset="0"/>
                <a:cs typeface="Arial" panose="020B0604020202020204" pitchFamily="34" charset="0"/>
              </a:rPr>
              <a:t>projects when he felt like the club needed help. Tyler volunteered to represent Builders Club for the elementary school walkthroughs (pictured below) and earned a club position as Treasurer. Tyler was often unafraid to put himself out there and try his best.</a:t>
            </a:r>
          </a:p>
          <a:p>
            <a:pPr marL="0" indent="0" rtl="0">
              <a:spcBef>
                <a:spcPts val="0"/>
              </a:spcBef>
              <a:spcAft>
                <a:spcPts val="0"/>
              </a:spcAft>
              <a:buNone/>
            </a:pPr>
            <a:endParaRPr lang="en-US" sz="1600" dirty="0">
              <a:latin typeface="Arial" panose="020B0604020202020204" pitchFamily="34" charset="0"/>
              <a:cs typeface="Arial" panose="020B0604020202020204" pitchFamily="34" charset="0"/>
            </a:endParaRPr>
          </a:p>
          <a:p>
            <a:pPr marL="0" indent="0" rtl="0">
              <a:spcBef>
                <a:spcPts val="0"/>
              </a:spcBef>
              <a:spcAft>
                <a:spcPts val="0"/>
              </a:spcAft>
              <a:buNone/>
            </a:pPr>
            <a:r>
              <a:rPr lang="en-US" sz="1600" dirty="0">
                <a:latin typeface="Arial" panose="020B0604020202020204" pitchFamily="34" charset="0"/>
                <a:cs typeface="Arial" panose="020B0604020202020204" pitchFamily="34" charset="0"/>
              </a:rPr>
              <a:t>When Ms. Taylor held restorative circles for conflict resolution for 6th graders, Tyler would often participate. He would advocate for himself and others to work through issues and come to a resolution. During these circles Tyler would  take the lead as great example on how to be both honest and kind. Tyler’s growth during 6th grade can be seen through his academic achievements, as well as his social achievements as he became a leader both in Builders Club and in the classroom. Tyler’s  Success Coach looks forward to working with Tyler again next school year and helping Tyler achieve his amazing potential.</a:t>
            </a:r>
          </a:p>
        </p:txBody>
      </p:sp>
    </p:spTree>
    <p:extLst>
      <p:ext uri="{BB962C8B-B14F-4D97-AF65-F5344CB8AC3E}">
        <p14:creationId xmlns:p14="http://schemas.microsoft.com/office/powerpoint/2010/main" val="15211017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6BCFBD-BAD9-A30B-417C-CECD7FDB5917}"/>
              </a:ext>
            </a:extLst>
          </p:cNvPr>
          <p:cNvSpPr>
            <a:spLocks noGrp="1"/>
          </p:cNvSpPr>
          <p:nvPr>
            <p:ph type="sldNum" sz="quarter" idx="12"/>
          </p:nvPr>
        </p:nvSpPr>
        <p:spPr/>
        <p:txBody>
          <a:bodyPr/>
          <a:lstStyle/>
          <a:p>
            <a:fld id="{98C0CDE5-970C-4CC4-BF43-0DA127E73E82}" type="slidenum">
              <a:rPr lang="en-US" noProof="0" smtClean="0"/>
              <a:t>23</a:t>
            </a:fld>
            <a:endParaRPr lang="en-US" noProof="0" dirty="0"/>
          </a:p>
        </p:txBody>
      </p:sp>
      <p:sp>
        <p:nvSpPr>
          <p:cNvPr id="4" name="Title 3">
            <a:extLst>
              <a:ext uri="{FF2B5EF4-FFF2-40B4-BE49-F238E27FC236}">
                <a16:creationId xmlns:a16="http://schemas.microsoft.com/office/drawing/2014/main" id="{63E0061A-4B7D-E43C-0042-40374871B8F6}"/>
              </a:ext>
            </a:extLst>
          </p:cNvPr>
          <p:cNvSpPr>
            <a:spLocks noGrp="1"/>
          </p:cNvSpPr>
          <p:nvPr>
            <p:ph type="title"/>
          </p:nvPr>
        </p:nvSpPr>
        <p:spPr>
          <a:xfrm rot="21180000">
            <a:off x="265093" y="355921"/>
            <a:ext cx="4391191" cy="942028"/>
          </a:xfrm>
        </p:spPr>
        <p:txBody>
          <a:bodyPr>
            <a:normAutofit fontScale="90000"/>
          </a:bodyPr>
          <a:lstStyle/>
          <a:p>
            <a:r>
              <a:rPr lang="en-US" sz="3600" dirty="0"/>
              <a:t>     </a:t>
            </a:r>
            <a:br>
              <a:rPr lang="en-US" sz="3600" dirty="0"/>
            </a:br>
            <a:r>
              <a:rPr lang="en-US" sz="3600" dirty="0"/>
              <a:t>    Snapshot:</a:t>
            </a:r>
            <a:br>
              <a:rPr lang="en-US" sz="3600" dirty="0"/>
            </a:br>
            <a:r>
              <a:rPr lang="en-US" sz="3600" dirty="0"/>
              <a:t>  Town Creek</a:t>
            </a:r>
            <a:r>
              <a:rPr lang="en-US" sz="3100" dirty="0"/>
              <a:t> Middle</a:t>
            </a:r>
            <a:r>
              <a:rPr lang="en-US" sz="2700" dirty="0"/>
              <a:t>	     </a:t>
            </a:r>
          </a:p>
        </p:txBody>
      </p:sp>
      <p:sp>
        <p:nvSpPr>
          <p:cNvPr id="5" name="Content Placeholder 4">
            <a:extLst>
              <a:ext uri="{FF2B5EF4-FFF2-40B4-BE49-F238E27FC236}">
                <a16:creationId xmlns:a16="http://schemas.microsoft.com/office/drawing/2014/main" id="{6F55420D-559E-CC10-DA0F-E84F0C3B6D29}"/>
              </a:ext>
            </a:extLst>
          </p:cNvPr>
          <p:cNvSpPr>
            <a:spLocks noGrp="1"/>
          </p:cNvSpPr>
          <p:nvPr>
            <p:ph idx="1"/>
          </p:nvPr>
        </p:nvSpPr>
        <p:spPr>
          <a:xfrm>
            <a:off x="911225" y="2209800"/>
            <a:ext cx="10442575" cy="4379258"/>
          </a:xfrm>
        </p:spPr>
        <p:txBody>
          <a:bodyPr>
            <a:normAutofit/>
          </a:bodyPr>
          <a:lstStyle/>
          <a:p>
            <a:r>
              <a:rPr lang="en-US" dirty="0"/>
              <a:t>386 Students        “D” School Rating             Title I School</a:t>
            </a:r>
          </a:p>
          <a:p>
            <a:r>
              <a:rPr lang="en-US" dirty="0"/>
              <a:t>NC Designated Low Performing School</a:t>
            </a:r>
          </a:p>
          <a:p>
            <a:r>
              <a:rPr lang="en-US" dirty="0"/>
              <a:t>41.0% Math End of Grade Proficiency</a:t>
            </a:r>
          </a:p>
          <a:p>
            <a:r>
              <a:rPr lang="en-US" dirty="0"/>
              <a:t>46.0% Reading End of Grade Proficiency</a:t>
            </a:r>
          </a:p>
          <a:p>
            <a:r>
              <a:rPr lang="en-US" dirty="0"/>
              <a:t>31.29% Chronic Absenteeism Rate</a:t>
            </a:r>
          </a:p>
          <a:p>
            <a:endParaRPr lang="en-US" dirty="0"/>
          </a:p>
        </p:txBody>
      </p:sp>
    </p:spTree>
    <p:extLst>
      <p:ext uri="{BB962C8B-B14F-4D97-AF65-F5344CB8AC3E}">
        <p14:creationId xmlns:p14="http://schemas.microsoft.com/office/powerpoint/2010/main" val="2405409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6BCFBD-BAD9-A30B-417C-CECD7FDB5917}"/>
              </a:ext>
            </a:extLst>
          </p:cNvPr>
          <p:cNvSpPr>
            <a:spLocks noGrp="1"/>
          </p:cNvSpPr>
          <p:nvPr>
            <p:ph type="sldNum" sz="quarter" idx="12"/>
          </p:nvPr>
        </p:nvSpPr>
        <p:spPr/>
        <p:txBody>
          <a:bodyPr/>
          <a:lstStyle/>
          <a:p>
            <a:fld id="{98C0CDE5-970C-4CC4-BF43-0DA127E73E82}" type="slidenum">
              <a:rPr lang="en-US" noProof="0" smtClean="0"/>
              <a:t>24</a:t>
            </a:fld>
            <a:endParaRPr lang="en-US" noProof="0" dirty="0"/>
          </a:p>
        </p:txBody>
      </p:sp>
      <p:sp>
        <p:nvSpPr>
          <p:cNvPr id="4" name="Title 3">
            <a:extLst>
              <a:ext uri="{FF2B5EF4-FFF2-40B4-BE49-F238E27FC236}">
                <a16:creationId xmlns:a16="http://schemas.microsoft.com/office/drawing/2014/main" id="{63E0061A-4B7D-E43C-0042-40374871B8F6}"/>
              </a:ext>
            </a:extLst>
          </p:cNvPr>
          <p:cNvSpPr>
            <a:spLocks noGrp="1"/>
          </p:cNvSpPr>
          <p:nvPr>
            <p:ph type="title"/>
          </p:nvPr>
        </p:nvSpPr>
        <p:spPr>
          <a:xfrm rot="21180000">
            <a:off x="265093" y="355921"/>
            <a:ext cx="4391191" cy="942028"/>
          </a:xfrm>
        </p:spPr>
        <p:txBody>
          <a:bodyPr>
            <a:normAutofit fontScale="90000"/>
          </a:bodyPr>
          <a:lstStyle/>
          <a:p>
            <a:r>
              <a:rPr lang="en-US" sz="3600" dirty="0"/>
              <a:t>     </a:t>
            </a:r>
            <a:br>
              <a:rPr lang="en-US" sz="3600" dirty="0"/>
            </a:br>
            <a:r>
              <a:rPr lang="en-US" sz="3600" dirty="0"/>
              <a:t>    Snapshot:</a:t>
            </a:r>
            <a:br>
              <a:rPr lang="en-US" sz="3600" dirty="0"/>
            </a:br>
            <a:r>
              <a:rPr lang="en-US" sz="3600" dirty="0"/>
              <a:t>  Shallotte</a:t>
            </a:r>
            <a:r>
              <a:rPr lang="en-US" sz="3100" dirty="0"/>
              <a:t> Middle</a:t>
            </a:r>
            <a:r>
              <a:rPr lang="en-US" sz="2700" dirty="0"/>
              <a:t>	     </a:t>
            </a:r>
          </a:p>
        </p:txBody>
      </p:sp>
      <p:sp>
        <p:nvSpPr>
          <p:cNvPr id="5" name="Content Placeholder 4">
            <a:extLst>
              <a:ext uri="{FF2B5EF4-FFF2-40B4-BE49-F238E27FC236}">
                <a16:creationId xmlns:a16="http://schemas.microsoft.com/office/drawing/2014/main" id="{6F55420D-559E-CC10-DA0F-E84F0C3B6D29}"/>
              </a:ext>
            </a:extLst>
          </p:cNvPr>
          <p:cNvSpPr>
            <a:spLocks noGrp="1"/>
          </p:cNvSpPr>
          <p:nvPr>
            <p:ph idx="1"/>
          </p:nvPr>
        </p:nvSpPr>
        <p:spPr>
          <a:xfrm>
            <a:off x="911225" y="2114550"/>
            <a:ext cx="10442575" cy="4474508"/>
          </a:xfrm>
        </p:spPr>
        <p:txBody>
          <a:bodyPr>
            <a:normAutofit/>
          </a:bodyPr>
          <a:lstStyle/>
          <a:p>
            <a:r>
              <a:rPr lang="en-US" dirty="0"/>
              <a:t>674 Students        “D” School Rating             Title I School</a:t>
            </a:r>
          </a:p>
          <a:p>
            <a:r>
              <a:rPr lang="en-US" dirty="0"/>
              <a:t>TSI (Targeted Support and Improvement), TSI CU (Consistently Underperforming Subgroups), and NC Designated Low Performing School</a:t>
            </a:r>
          </a:p>
          <a:p>
            <a:r>
              <a:rPr lang="en-US" dirty="0"/>
              <a:t>45.9% Math End of Grade Proficiency</a:t>
            </a:r>
          </a:p>
          <a:p>
            <a:r>
              <a:rPr lang="en-US" dirty="0"/>
              <a:t>43.1% Reading End of Grade Proficiency</a:t>
            </a:r>
          </a:p>
          <a:p>
            <a:r>
              <a:rPr lang="en-US" dirty="0"/>
              <a:t>22.61% Chronic Absenteeism Rate</a:t>
            </a:r>
          </a:p>
          <a:p>
            <a:endParaRPr lang="en-US" dirty="0"/>
          </a:p>
        </p:txBody>
      </p:sp>
    </p:spTree>
    <p:extLst>
      <p:ext uri="{BB962C8B-B14F-4D97-AF65-F5344CB8AC3E}">
        <p14:creationId xmlns:p14="http://schemas.microsoft.com/office/powerpoint/2010/main" val="1271068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09515E-5870-62B7-2001-03D7B51DE80E}"/>
              </a:ext>
            </a:extLst>
          </p:cNvPr>
          <p:cNvSpPr>
            <a:spLocks noGrp="1"/>
          </p:cNvSpPr>
          <p:nvPr>
            <p:ph type="sldNum" sz="quarter" idx="12"/>
          </p:nvPr>
        </p:nvSpPr>
        <p:spPr/>
        <p:txBody>
          <a:bodyPr/>
          <a:lstStyle/>
          <a:p>
            <a:fld id="{98C0CDE5-970C-4CC4-BF43-0DA127E73E82}" type="slidenum">
              <a:rPr lang="en-US" noProof="0" smtClean="0"/>
              <a:t>25</a:t>
            </a:fld>
            <a:endParaRPr lang="en-US" noProof="0" dirty="0"/>
          </a:p>
        </p:txBody>
      </p:sp>
      <p:sp>
        <p:nvSpPr>
          <p:cNvPr id="4" name="Title 3">
            <a:extLst>
              <a:ext uri="{FF2B5EF4-FFF2-40B4-BE49-F238E27FC236}">
                <a16:creationId xmlns:a16="http://schemas.microsoft.com/office/drawing/2014/main" id="{0D920801-945A-0008-2EEE-C70E46ECA7C3}"/>
              </a:ext>
            </a:extLst>
          </p:cNvPr>
          <p:cNvSpPr>
            <a:spLocks noGrp="1"/>
          </p:cNvSpPr>
          <p:nvPr>
            <p:ph type="title"/>
          </p:nvPr>
        </p:nvSpPr>
        <p:spPr/>
        <p:txBody>
          <a:bodyPr>
            <a:normAutofit/>
          </a:bodyPr>
          <a:lstStyle/>
          <a:p>
            <a:r>
              <a:rPr lang="en-US" sz="2000" dirty="0"/>
              <a:t>    Shallotte Middle</a:t>
            </a:r>
            <a:br>
              <a:rPr lang="en-US" sz="2000" dirty="0"/>
            </a:br>
            <a:r>
              <a:rPr lang="en-US" sz="2000" dirty="0"/>
              <a:t>Tier I School Wide Support  </a:t>
            </a:r>
            <a:br>
              <a:rPr lang="en-US" sz="2000" dirty="0"/>
            </a:br>
            <a:r>
              <a:rPr lang="en-US" sz="2000" dirty="0"/>
              <a:t>            Highlight</a:t>
            </a:r>
          </a:p>
        </p:txBody>
      </p:sp>
      <p:sp>
        <p:nvSpPr>
          <p:cNvPr id="5" name="Content Placeholder 4">
            <a:extLst>
              <a:ext uri="{FF2B5EF4-FFF2-40B4-BE49-F238E27FC236}">
                <a16:creationId xmlns:a16="http://schemas.microsoft.com/office/drawing/2014/main" id="{DA14BBA0-4453-209C-77AB-9DF739ED2D46}"/>
              </a:ext>
            </a:extLst>
          </p:cNvPr>
          <p:cNvSpPr>
            <a:spLocks noGrp="1"/>
          </p:cNvSpPr>
          <p:nvPr>
            <p:ph idx="1"/>
          </p:nvPr>
        </p:nvSpPr>
        <p:spPr>
          <a:xfrm>
            <a:off x="911225" y="1609725"/>
            <a:ext cx="10442575" cy="4933950"/>
          </a:xfrm>
        </p:spPr>
        <p:txBody>
          <a:bodyPr>
            <a:normAutofit/>
          </a:bodyPr>
          <a:lstStyle/>
          <a:p>
            <a:pPr marL="0" indent="0">
              <a:buNone/>
            </a:pPr>
            <a:endParaRPr lang="en-US" sz="2000" b="0" i="0" dirty="0">
              <a:solidFill>
                <a:srgbClr val="000000"/>
              </a:solidFill>
              <a:effectLst/>
              <a:latin typeface="Arial" panose="020B0604020202020204" pitchFamily="34" charset="0"/>
            </a:endParaRPr>
          </a:p>
          <a:p>
            <a:pPr marL="0" indent="0">
              <a:buNone/>
            </a:pPr>
            <a:r>
              <a:rPr lang="en-US" sz="2000" b="0" i="0" dirty="0">
                <a:solidFill>
                  <a:srgbClr val="000000"/>
                </a:solidFill>
                <a:effectLst/>
                <a:latin typeface="Arial" panose="020B0604020202020204" pitchFamily="34" charset="0"/>
              </a:rPr>
              <a:t>Career Day was a big success this year. The CIS Success Coach, Olivia Hintz, planned the entire event herself and ended up getting 26 businesses in our local community to come present to Shallotte Middle School’s 8th grade students. Each student got to walk around to every table and learn about that specific business and what they each did on a daily basis. The students got many souvenirs from the tables, which they loved.</a:t>
            </a:r>
          </a:p>
          <a:p>
            <a:pPr marL="0" indent="0">
              <a:buNone/>
            </a:pPr>
            <a:endParaRPr lang="en-US" sz="2400" dirty="0">
              <a:solidFill>
                <a:srgbClr val="000000"/>
              </a:solidFill>
              <a:latin typeface="Arial" panose="020B0604020202020204" pitchFamily="34" charset="0"/>
            </a:endParaRPr>
          </a:p>
          <a:p>
            <a:pPr marL="0" indent="0">
              <a:buNone/>
            </a:pPr>
            <a:endParaRPr lang="en-US" sz="2400" dirty="0"/>
          </a:p>
        </p:txBody>
      </p:sp>
      <p:pic>
        <p:nvPicPr>
          <p:cNvPr id="6" name="Picture 5" descr="A group of people in a gym&#10;&#10;Description automatically generated">
            <a:extLst>
              <a:ext uri="{FF2B5EF4-FFF2-40B4-BE49-F238E27FC236}">
                <a16:creationId xmlns:a16="http://schemas.microsoft.com/office/drawing/2014/main" id="{0E2CEA25-58F2-28A0-8A83-85F6CF04805B}"/>
              </a:ext>
            </a:extLst>
          </p:cNvPr>
          <p:cNvPicPr>
            <a:picLocks noChangeAspect="1"/>
          </p:cNvPicPr>
          <p:nvPr/>
        </p:nvPicPr>
        <p:blipFill>
          <a:blip r:embed="rId2"/>
          <a:stretch>
            <a:fillRect/>
          </a:stretch>
        </p:blipFill>
        <p:spPr>
          <a:xfrm rot="5400000">
            <a:off x="1015938" y="3872980"/>
            <a:ext cx="2936240" cy="2365512"/>
          </a:xfrm>
          <a:prstGeom prst="rect">
            <a:avLst/>
          </a:prstGeom>
        </p:spPr>
      </p:pic>
      <p:pic>
        <p:nvPicPr>
          <p:cNvPr id="8" name="Picture 7" descr="A person holding a cat&#10;&#10;Description automatically generated">
            <a:extLst>
              <a:ext uri="{FF2B5EF4-FFF2-40B4-BE49-F238E27FC236}">
                <a16:creationId xmlns:a16="http://schemas.microsoft.com/office/drawing/2014/main" id="{BDB788FF-BE69-96DB-CF3E-A1C2EDAABB61}"/>
              </a:ext>
            </a:extLst>
          </p:cNvPr>
          <p:cNvPicPr>
            <a:picLocks noChangeAspect="1"/>
          </p:cNvPicPr>
          <p:nvPr/>
        </p:nvPicPr>
        <p:blipFill>
          <a:blip r:embed="rId3"/>
          <a:stretch>
            <a:fillRect/>
          </a:stretch>
        </p:blipFill>
        <p:spPr>
          <a:xfrm rot="5400000">
            <a:off x="7827598" y="3934923"/>
            <a:ext cx="2940858" cy="2246244"/>
          </a:xfrm>
          <a:prstGeom prst="rect">
            <a:avLst/>
          </a:prstGeom>
        </p:spPr>
      </p:pic>
      <p:pic>
        <p:nvPicPr>
          <p:cNvPr id="10" name="Picture 9" descr="A group of women standing in front of a table with rubber ducks&#10;&#10;Description automatically generated">
            <a:extLst>
              <a:ext uri="{FF2B5EF4-FFF2-40B4-BE49-F238E27FC236}">
                <a16:creationId xmlns:a16="http://schemas.microsoft.com/office/drawing/2014/main" id="{C2CD7CEB-92F1-7C7C-9045-43E068BDA6F4}"/>
              </a:ext>
            </a:extLst>
          </p:cNvPr>
          <p:cNvPicPr>
            <a:picLocks noChangeAspect="1"/>
          </p:cNvPicPr>
          <p:nvPr/>
        </p:nvPicPr>
        <p:blipFill>
          <a:blip r:embed="rId4"/>
          <a:stretch>
            <a:fillRect/>
          </a:stretch>
        </p:blipFill>
        <p:spPr>
          <a:xfrm rot="5400000">
            <a:off x="4415979" y="3870671"/>
            <a:ext cx="3009762" cy="2365512"/>
          </a:xfrm>
          <a:prstGeom prst="rect">
            <a:avLst/>
          </a:prstGeom>
        </p:spPr>
      </p:pic>
    </p:spTree>
    <p:extLst>
      <p:ext uri="{BB962C8B-B14F-4D97-AF65-F5344CB8AC3E}">
        <p14:creationId xmlns:p14="http://schemas.microsoft.com/office/powerpoint/2010/main" val="4203331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AA51B70-C5E8-B1F2-703F-7CACCA72C918}"/>
              </a:ext>
            </a:extLst>
          </p:cNvPr>
          <p:cNvSpPr>
            <a:spLocks noGrp="1"/>
          </p:cNvSpPr>
          <p:nvPr>
            <p:ph type="sldNum" sz="quarter" idx="12"/>
          </p:nvPr>
        </p:nvSpPr>
        <p:spPr/>
        <p:txBody>
          <a:bodyPr/>
          <a:lstStyle/>
          <a:p>
            <a:fld id="{98C0CDE5-970C-4CC4-BF43-0DA127E73E82}" type="slidenum">
              <a:rPr lang="en-US" noProof="0" smtClean="0"/>
              <a:t>26</a:t>
            </a:fld>
            <a:endParaRPr lang="en-US" noProof="0" dirty="0"/>
          </a:p>
        </p:txBody>
      </p:sp>
      <p:sp>
        <p:nvSpPr>
          <p:cNvPr id="4" name="Title 3">
            <a:extLst>
              <a:ext uri="{FF2B5EF4-FFF2-40B4-BE49-F238E27FC236}">
                <a16:creationId xmlns:a16="http://schemas.microsoft.com/office/drawing/2014/main" id="{B9914AC2-F293-46C4-09DE-D9B0150038E1}"/>
              </a:ext>
            </a:extLst>
          </p:cNvPr>
          <p:cNvSpPr>
            <a:spLocks noGrp="1"/>
          </p:cNvSpPr>
          <p:nvPr>
            <p:ph type="title"/>
          </p:nvPr>
        </p:nvSpPr>
        <p:spPr/>
        <p:txBody>
          <a:bodyPr>
            <a:normAutofit/>
          </a:bodyPr>
          <a:lstStyle/>
          <a:p>
            <a:r>
              <a:rPr lang="en-US" sz="2800" dirty="0"/>
              <a:t>Shallotte Middle Success Story: Nathan</a:t>
            </a:r>
          </a:p>
        </p:txBody>
      </p:sp>
      <p:pic>
        <p:nvPicPr>
          <p:cNvPr id="6" name="Content Placeholder 5" descr="A person and person standing together&#10;&#10;Description automatically generated">
            <a:extLst>
              <a:ext uri="{FF2B5EF4-FFF2-40B4-BE49-F238E27FC236}">
                <a16:creationId xmlns:a16="http://schemas.microsoft.com/office/drawing/2014/main" id="{626882FC-9649-7E86-E6EF-6A03D59C59A2}"/>
              </a:ext>
            </a:extLst>
          </p:cNvPr>
          <p:cNvPicPr>
            <a:picLocks noGrp="1" noChangeAspect="1"/>
          </p:cNvPicPr>
          <p:nvPr>
            <p:ph idx="1"/>
          </p:nvPr>
        </p:nvPicPr>
        <p:blipFill>
          <a:blip r:embed="rId2"/>
          <a:stretch>
            <a:fillRect/>
          </a:stretch>
        </p:blipFill>
        <p:spPr>
          <a:xfrm>
            <a:off x="4878135" y="1477262"/>
            <a:ext cx="3908055" cy="5210740"/>
          </a:xfrm>
        </p:spPr>
      </p:pic>
    </p:spTree>
    <p:extLst>
      <p:ext uri="{BB962C8B-B14F-4D97-AF65-F5344CB8AC3E}">
        <p14:creationId xmlns:p14="http://schemas.microsoft.com/office/powerpoint/2010/main" val="12399376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09515E-5870-62B7-2001-03D7B51DE80E}"/>
              </a:ext>
            </a:extLst>
          </p:cNvPr>
          <p:cNvSpPr>
            <a:spLocks noGrp="1"/>
          </p:cNvSpPr>
          <p:nvPr>
            <p:ph type="sldNum" sz="quarter" idx="12"/>
          </p:nvPr>
        </p:nvSpPr>
        <p:spPr/>
        <p:txBody>
          <a:bodyPr/>
          <a:lstStyle/>
          <a:p>
            <a:fld id="{98C0CDE5-970C-4CC4-BF43-0DA127E73E82}" type="slidenum">
              <a:rPr lang="en-US" noProof="0" smtClean="0"/>
              <a:t>27</a:t>
            </a:fld>
            <a:endParaRPr lang="en-US" noProof="0" dirty="0"/>
          </a:p>
        </p:txBody>
      </p:sp>
      <p:sp>
        <p:nvSpPr>
          <p:cNvPr id="4" name="Title 3">
            <a:extLst>
              <a:ext uri="{FF2B5EF4-FFF2-40B4-BE49-F238E27FC236}">
                <a16:creationId xmlns:a16="http://schemas.microsoft.com/office/drawing/2014/main" id="{0D920801-945A-0008-2EEE-C70E46ECA7C3}"/>
              </a:ext>
            </a:extLst>
          </p:cNvPr>
          <p:cNvSpPr>
            <a:spLocks noGrp="1"/>
          </p:cNvSpPr>
          <p:nvPr>
            <p:ph type="title"/>
          </p:nvPr>
        </p:nvSpPr>
        <p:spPr/>
        <p:txBody>
          <a:bodyPr>
            <a:normAutofit/>
          </a:bodyPr>
          <a:lstStyle/>
          <a:p>
            <a:pPr algn="ctr"/>
            <a:r>
              <a:rPr lang="en-US" sz="2000" dirty="0"/>
              <a:t>Nathan’s Story:       </a:t>
            </a:r>
            <a:endParaRPr lang="en-US" sz="2400" dirty="0"/>
          </a:p>
        </p:txBody>
      </p:sp>
      <p:sp>
        <p:nvSpPr>
          <p:cNvPr id="5" name="Content Placeholder 4">
            <a:extLst>
              <a:ext uri="{FF2B5EF4-FFF2-40B4-BE49-F238E27FC236}">
                <a16:creationId xmlns:a16="http://schemas.microsoft.com/office/drawing/2014/main" id="{DA14BBA0-4453-209C-77AB-9DF739ED2D46}"/>
              </a:ext>
            </a:extLst>
          </p:cNvPr>
          <p:cNvSpPr>
            <a:spLocks noGrp="1"/>
          </p:cNvSpPr>
          <p:nvPr>
            <p:ph idx="1"/>
          </p:nvPr>
        </p:nvSpPr>
        <p:spPr>
          <a:xfrm>
            <a:off x="911225" y="1609725"/>
            <a:ext cx="10442575" cy="4933950"/>
          </a:xfrm>
        </p:spPr>
        <p:txBody>
          <a:bodyPr/>
          <a:lstStyle/>
          <a:p>
            <a:pPr marL="0" indent="0" algn="ctr">
              <a:buNone/>
            </a:pPr>
            <a:r>
              <a:rPr lang="en-US" b="0" i="0" dirty="0">
                <a:solidFill>
                  <a:srgbClr val="000000"/>
                </a:solidFill>
                <a:effectLst/>
                <a:latin typeface="Arial" panose="020B0604020202020204" pitchFamily="34" charset="0"/>
              </a:rPr>
              <a:t> </a:t>
            </a:r>
            <a:endParaRPr lang="en-US" sz="2000" dirty="0"/>
          </a:p>
        </p:txBody>
      </p:sp>
      <p:sp>
        <p:nvSpPr>
          <p:cNvPr id="8" name="TextBox 7">
            <a:extLst>
              <a:ext uri="{FF2B5EF4-FFF2-40B4-BE49-F238E27FC236}">
                <a16:creationId xmlns:a16="http://schemas.microsoft.com/office/drawing/2014/main" id="{CF661C13-191A-897B-9606-6D4AE9961BCA}"/>
              </a:ext>
            </a:extLst>
          </p:cNvPr>
          <p:cNvSpPr txBox="1"/>
          <p:nvPr/>
        </p:nvSpPr>
        <p:spPr>
          <a:xfrm>
            <a:off x="701336" y="-239016"/>
            <a:ext cx="10235953" cy="7278916"/>
          </a:xfrm>
          <a:prstGeom prst="rect">
            <a:avLst/>
          </a:prstGeom>
          <a:noFill/>
        </p:spPr>
        <p:txBody>
          <a:bodyPr wrap="square">
            <a:spAutoFit/>
          </a:bodyPr>
          <a:lstStyle/>
          <a:p>
            <a:pPr indent="457200" rtl="0">
              <a:spcBef>
                <a:spcPts val="0"/>
              </a:spcBef>
              <a:spcAft>
                <a:spcPts val="0"/>
              </a:spcAft>
            </a:pPr>
            <a:br>
              <a:rPr lang="en-US" b="0" dirty="0">
                <a:effectLst/>
              </a:rPr>
            </a:br>
            <a:endParaRPr lang="en-US" b="0" dirty="0">
              <a:effectLst/>
            </a:endParaRPr>
          </a:p>
          <a:p>
            <a:pPr indent="457200" rtl="0">
              <a:spcBef>
                <a:spcPts val="0"/>
              </a:spcBef>
              <a:spcAft>
                <a:spcPts val="0"/>
              </a:spcAft>
            </a:pPr>
            <a:endParaRPr lang="en-US" sz="1100" i="0" u="none" strike="noStrike" dirty="0">
              <a:solidFill>
                <a:srgbClr val="000000"/>
              </a:solidFill>
              <a:latin typeface="Arial" panose="020B0604020202020204" pitchFamily="34" charset="0"/>
            </a:endParaRPr>
          </a:p>
          <a:p>
            <a:pPr indent="457200" rtl="0">
              <a:spcBef>
                <a:spcPts val="0"/>
              </a:spcBef>
              <a:spcAft>
                <a:spcPts val="0"/>
              </a:spcAft>
            </a:pPr>
            <a:endParaRPr lang="en-US" sz="1100" b="0" dirty="0">
              <a:solidFill>
                <a:srgbClr val="000000"/>
              </a:solidFill>
              <a:effectLst/>
              <a:latin typeface="Arial" panose="020B0604020202020204" pitchFamily="34" charset="0"/>
            </a:endParaRPr>
          </a:p>
          <a:p>
            <a:pPr indent="457200" rtl="0">
              <a:spcBef>
                <a:spcPts val="0"/>
              </a:spcBef>
              <a:spcAft>
                <a:spcPts val="0"/>
              </a:spcAft>
            </a:pPr>
            <a:endParaRPr lang="en-US" sz="1100" i="0" u="none" strike="noStrike" dirty="0">
              <a:solidFill>
                <a:srgbClr val="000000"/>
              </a:solidFill>
              <a:latin typeface="Arial" panose="020B0604020202020204" pitchFamily="34" charset="0"/>
            </a:endParaRPr>
          </a:p>
          <a:p>
            <a:pPr indent="457200" rtl="0">
              <a:spcBef>
                <a:spcPts val="0"/>
              </a:spcBef>
              <a:spcAft>
                <a:spcPts val="0"/>
              </a:spcAft>
            </a:pPr>
            <a:endParaRPr lang="en-US" sz="1100" b="0" dirty="0">
              <a:solidFill>
                <a:srgbClr val="000000"/>
              </a:solidFill>
              <a:effectLst/>
              <a:latin typeface="Arial" panose="020B0604020202020204" pitchFamily="34" charset="0"/>
            </a:endParaRPr>
          </a:p>
          <a:p>
            <a:pPr indent="457200" rtl="0">
              <a:spcBef>
                <a:spcPts val="0"/>
              </a:spcBef>
              <a:spcAft>
                <a:spcPts val="0"/>
              </a:spcAft>
            </a:pPr>
            <a:endParaRPr lang="en-US" sz="1100" i="0" u="none" strike="noStrike" dirty="0">
              <a:solidFill>
                <a:srgbClr val="000000"/>
              </a:solidFill>
              <a:latin typeface="Arial" panose="020B0604020202020204" pitchFamily="34" charset="0"/>
            </a:endParaRPr>
          </a:p>
          <a:p>
            <a:pPr indent="457200" rtl="0">
              <a:spcBef>
                <a:spcPts val="0"/>
              </a:spcBef>
              <a:spcAft>
                <a:spcPts val="0"/>
              </a:spcAft>
            </a:pPr>
            <a:endParaRPr lang="en-US" sz="1100" dirty="0">
              <a:solidFill>
                <a:srgbClr val="000000"/>
              </a:solidFill>
              <a:latin typeface="Arial" panose="020B0604020202020204" pitchFamily="34" charset="0"/>
            </a:endParaRPr>
          </a:p>
          <a:p>
            <a:pPr indent="457200" rtl="0">
              <a:spcBef>
                <a:spcPts val="0"/>
              </a:spcBef>
              <a:spcAft>
                <a:spcPts val="0"/>
              </a:spcAft>
            </a:pPr>
            <a:endParaRPr lang="en-US" sz="1100" i="0" u="none" strike="noStrike" dirty="0">
              <a:solidFill>
                <a:srgbClr val="000000"/>
              </a:solidFill>
              <a:latin typeface="Arial" panose="020B0604020202020204" pitchFamily="34" charset="0"/>
            </a:endParaRPr>
          </a:p>
          <a:p>
            <a:pPr indent="457200" rtl="0">
              <a:spcBef>
                <a:spcPts val="0"/>
              </a:spcBef>
              <a:spcAft>
                <a:spcPts val="0"/>
              </a:spcAft>
            </a:pPr>
            <a:endParaRPr lang="en-US" sz="1100" b="0" dirty="0">
              <a:solidFill>
                <a:srgbClr val="000000"/>
              </a:solidFill>
              <a:effectLst/>
              <a:latin typeface="Arial" panose="020B0604020202020204" pitchFamily="34" charset="0"/>
            </a:endParaRPr>
          </a:p>
          <a:p>
            <a:pPr indent="457200" rtl="0">
              <a:spcBef>
                <a:spcPts val="0"/>
              </a:spcBef>
              <a:spcAft>
                <a:spcPts val="0"/>
              </a:spcAft>
            </a:pPr>
            <a:endParaRPr lang="en-US" sz="1100" b="0" dirty="0">
              <a:solidFill>
                <a:srgbClr val="000000"/>
              </a:solidFill>
              <a:effectLst/>
              <a:latin typeface="Arial" panose="020B0604020202020204" pitchFamily="34" charset="0"/>
            </a:endParaRPr>
          </a:p>
          <a:p>
            <a:pPr indent="457200" rtl="0">
              <a:spcBef>
                <a:spcPts val="0"/>
              </a:spcBef>
              <a:spcAft>
                <a:spcPts val="0"/>
              </a:spcAft>
            </a:pPr>
            <a:r>
              <a:rPr lang="en-US" sz="1100" b="0" i="0" u="none" strike="noStrike" dirty="0">
                <a:solidFill>
                  <a:srgbClr val="000000"/>
                </a:solidFill>
                <a:effectLst/>
                <a:latin typeface="Arial" panose="020B0604020202020204" pitchFamily="34" charset="0"/>
              </a:rPr>
              <a:t>Nathan was referred to the CIS program after being charged by Deputy Hughes for a simple affray. This was Nathan’s fourth incident of physical aggression this year, others being minor incidents that Deputy Hughes was not notified about. Nathan was fighting in the middle of class with another student, which caused him to receive five days of out of school suspension, and a referral to our Peer Court program. Peer Court is a diversion program through Communities in Schools that if completed correctly can keep charges off of a juvenile’s record. The program includes community service hours, writing apology notes to victims involved, and following a contract.  Peer Court also requires a high level of parental support. It is not possible for a </a:t>
            </a:r>
            <a:r>
              <a:rPr lang="en-US" sz="1100" dirty="0">
                <a:solidFill>
                  <a:srgbClr val="000000"/>
                </a:solidFill>
                <a:latin typeface="Arial" panose="020B0604020202020204" pitchFamily="34" charset="0"/>
              </a:rPr>
              <a:t>student to participate in Peer Court </a:t>
            </a:r>
            <a:r>
              <a:rPr lang="en-US" sz="1100" b="0" i="0" u="none" strike="noStrike" dirty="0">
                <a:solidFill>
                  <a:srgbClr val="000000"/>
                </a:solidFill>
                <a:effectLst/>
                <a:latin typeface="Arial" panose="020B0604020202020204" pitchFamily="34" charset="0"/>
              </a:rPr>
              <a:t>without the parents also being involved with the contract. </a:t>
            </a:r>
            <a:endParaRPr lang="en-US" b="0" dirty="0">
              <a:effectLst/>
            </a:endParaRPr>
          </a:p>
          <a:p>
            <a:pPr indent="457200" rtl="0">
              <a:spcBef>
                <a:spcPts val="0"/>
              </a:spcBef>
              <a:spcAft>
                <a:spcPts val="0"/>
              </a:spcAft>
            </a:pPr>
            <a:br>
              <a:rPr lang="en-US" b="0" dirty="0">
                <a:effectLst/>
              </a:rPr>
            </a:br>
            <a:r>
              <a:rPr lang="en-US" sz="1100" b="0" dirty="0">
                <a:solidFill>
                  <a:srgbClr val="000000"/>
                </a:solidFill>
                <a:effectLst/>
                <a:latin typeface="Arial" panose="020B0604020202020204" pitchFamily="34" charset="0"/>
              </a:rPr>
              <a:t>O</a:t>
            </a:r>
            <a:r>
              <a:rPr lang="en-US" sz="1100" dirty="0">
                <a:solidFill>
                  <a:srgbClr val="000000"/>
                </a:solidFill>
                <a:latin typeface="Arial" panose="020B0604020202020204" pitchFamily="34" charset="0"/>
              </a:rPr>
              <a:t>livia Hintz, the Success Coach, </a:t>
            </a:r>
            <a:r>
              <a:rPr lang="en-US" sz="1100" b="0" i="0" u="none" strike="noStrike" dirty="0">
                <a:solidFill>
                  <a:srgbClr val="000000"/>
                </a:solidFill>
                <a:effectLst/>
                <a:latin typeface="Arial" panose="020B0604020202020204" pitchFamily="34" charset="0"/>
              </a:rPr>
              <a:t>called Nathan’s parents and asked if they would like to participate in the program, and made time for the meeting. His mother was very excited for the program, and supportive of what CIS was doing to help Nathan. She explained to us that some of Nathan’s family has had trouble with the law in the past, and it was important for her to keep Nathan on the right path. Nathan was very involved in the meeting</a:t>
            </a:r>
            <a:r>
              <a:rPr lang="en-US" sz="1100" dirty="0">
                <a:solidFill>
                  <a:srgbClr val="000000"/>
                </a:solidFill>
                <a:latin typeface="Arial" panose="020B0604020202020204" pitchFamily="34" charset="0"/>
              </a:rPr>
              <a:t> </a:t>
            </a:r>
            <a:r>
              <a:rPr lang="en-US" sz="1100" b="0" i="0" u="none" strike="noStrike" dirty="0">
                <a:solidFill>
                  <a:srgbClr val="000000"/>
                </a:solidFill>
                <a:effectLst/>
                <a:latin typeface="Arial" panose="020B0604020202020204" pitchFamily="34" charset="0"/>
              </a:rPr>
              <a:t>and was understanding of his consequences. CIS also explained the effect that this had on others including his family, teachers, and students in the classroom. Nathan was very polite throughout the meeting, and eager to share his thoughts for his new contract. Nathan ended up agreeing to the hours of community service asked of him and agreed that he would go every weekend until it was finished. It was explained to him that he was not to get in trouble at school or at home during his contract or it would be terminated and sent back to the Department of Juvenile Justice for disposition. Nathan took this very seriously, and even got emotional with his mother in the room.</a:t>
            </a:r>
            <a:endParaRPr lang="en-US" b="0" dirty="0">
              <a:effectLst/>
            </a:endParaRPr>
          </a:p>
          <a:p>
            <a:pPr indent="457200" rtl="0">
              <a:spcBef>
                <a:spcPts val="0"/>
              </a:spcBef>
              <a:spcAft>
                <a:spcPts val="0"/>
              </a:spcAft>
            </a:pPr>
            <a:br>
              <a:rPr lang="en-US" b="0" dirty="0">
                <a:effectLst/>
              </a:rPr>
            </a:br>
            <a:r>
              <a:rPr lang="en-US" sz="1100" b="0" i="0" u="none" strike="noStrike" dirty="0">
                <a:solidFill>
                  <a:srgbClr val="000000"/>
                </a:solidFill>
                <a:effectLst/>
                <a:latin typeface="Arial" panose="020B0604020202020204" pitchFamily="34" charset="0"/>
              </a:rPr>
              <a:t>Nathan successfully completed his CIS Peer Court requirements, but his work didn’t stop there. He thoroughly enjoyed his community service, and coming to school and telling his Success Coach what he did that particular weekend. He told </a:t>
            </a:r>
            <a:r>
              <a:rPr lang="en-US" sz="1100" dirty="0">
                <a:solidFill>
                  <a:srgbClr val="000000"/>
                </a:solidFill>
                <a:latin typeface="Arial" panose="020B0604020202020204" pitchFamily="34" charset="0"/>
              </a:rPr>
              <a:t>her</a:t>
            </a:r>
            <a:r>
              <a:rPr lang="en-US" sz="1100" b="0" i="0" u="none" strike="noStrike" dirty="0">
                <a:solidFill>
                  <a:srgbClr val="000000"/>
                </a:solidFill>
                <a:effectLst/>
                <a:latin typeface="Arial" panose="020B0604020202020204" pitchFamily="34" charset="0"/>
              </a:rPr>
              <a:t> that he especially liked learning how to bake bread. He often told the other students that he loved Peer Court, and that community service “wasn’t that bad” and he learned a lot from it. Olivia continued to work with Nathan one on one to keep his grades up, and he often came to her office to use his “chill pass” he had from the counselors when a teacher or student made him angry or just to see her and talk about his life. He didn’t get in any more trouble the rest of the school year. He graduated from Shallotte Middle School with A’s and B’s and told his Success Coach he is looking forward to high school and playing football. He knows that he can’t get in trouble and stay on the team and must keep his grades up or he won’t be able to play. </a:t>
            </a:r>
            <a:endParaRPr lang="en-US" b="0" dirty="0">
              <a:effectLst/>
            </a:endParaRPr>
          </a:p>
          <a:p>
            <a:pPr indent="457200" rtl="0">
              <a:spcBef>
                <a:spcPts val="0"/>
              </a:spcBef>
              <a:spcAft>
                <a:spcPts val="0"/>
              </a:spcAft>
            </a:pPr>
            <a:br>
              <a:rPr lang="en-US" b="0" dirty="0">
                <a:effectLst/>
              </a:rPr>
            </a:br>
            <a:r>
              <a:rPr lang="en-US" sz="1100" b="0" i="0" u="none" strike="noStrike" dirty="0">
                <a:solidFill>
                  <a:srgbClr val="000000"/>
                </a:solidFill>
                <a:effectLst/>
                <a:latin typeface="Arial" panose="020B0604020202020204" pitchFamily="34" charset="0"/>
              </a:rPr>
              <a:t>Nathan is Olivia’s success story because of how much effort he put into his contract, and how she was able to see the impact she had on Nathan because of the time she invested in him being successful.</a:t>
            </a:r>
            <a:endParaRPr lang="en-US" b="0" dirty="0">
              <a:effectLst/>
            </a:endParaRPr>
          </a:p>
          <a:p>
            <a:br>
              <a:rPr lang="en-US" dirty="0"/>
            </a:br>
            <a:endParaRPr lang="en-US" dirty="0"/>
          </a:p>
        </p:txBody>
      </p:sp>
    </p:spTree>
    <p:extLst>
      <p:ext uri="{BB962C8B-B14F-4D97-AF65-F5344CB8AC3E}">
        <p14:creationId xmlns:p14="http://schemas.microsoft.com/office/powerpoint/2010/main" val="41982730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9F9A-7914-429C-8B48-A81473A57190}"/>
              </a:ext>
            </a:extLst>
          </p:cNvPr>
          <p:cNvSpPr>
            <a:spLocks noGrp="1"/>
          </p:cNvSpPr>
          <p:nvPr>
            <p:ph type="title"/>
          </p:nvPr>
        </p:nvSpPr>
        <p:spPr/>
        <p:txBody>
          <a:bodyPr>
            <a:normAutofit fontScale="90000"/>
          </a:bodyPr>
          <a:lstStyle/>
          <a:p>
            <a:r>
              <a:rPr lang="en-US" dirty="0"/>
              <a:t>Elementary School Team</a:t>
            </a:r>
          </a:p>
        </p:txBody>
      </p:sp>
      <p:sp>
        <p:nvSpPr>
          <p:cNvPr id="8" name="Footer Placeholder 7">
            <a:extLst>
              <a:ext uri="{FF2B5EF4-FFF2-40B4-BE49-F238E27FC236}">
                <a16:creationId xmlns:a16="http://schemas.microsoft.com/office/drawing/2014/main" id="{0616C4DF-BD76-4DFD-9788-A65985F05CA6}"/>
              </a:ext>
            </a:extLst>
          </p:cNvPr>
          <p:cNvSpPr>
            <a:spLocks noGrp="1"/>
          </p:cNvSpPr>
          <p:nvPr>
            <p:ph type="ftr" sz="quarter" idx="11"/>
          </p:nvPr>
        </p:nvSpPr>
        <p:spPr>
          <a:xfrm>
            <a:off x="266331" y="2166152"/>
            <a:ext cx="3284218" cy="2272684"/>
          </a:xfrm>
        </p:spPr>
        <p:txBody>
          <a:bodyPr/>
          <a:lstStyle/>
          <a:p>
            <a:r>
              <a:rPr lang="en-US" sz="1400" dirty="0"/>
              <a:t>Supply Elementary</a:t>
            </a:r>
          </a:p>
          <a:p>
            <a:r>
              <a:rPr lang="en-US" sz="1400" dirty="0"/>
              <a:t>Jesse Mae Monroe Elementary</a:t>
            </a:r>
          </a:p>
          <a:p>
            <a:r>
              <a:rPr lang="en-US" sz="1400" dirty="0"/>
              <a:t>Lincoln Elementary</a:t>
            </a:r>
          </a:p>
          <a:p>
            <a:r>
              <a:rPr lang="en-US" sz="1400" dirty="0"/>
              <a:t>Waccamaw School (K-8)</a:t>
            </a:r>
          </a:p>
        </p:txBody>
      </p:sp>
      <p:pic>
        <p:nvPicPr>
          <p:cNvPr id="25" name="Picture Placeholder 24" descr="Child Holding Pencil While coloring">
            <a:extLst>
              <a:ext uri="{FF2B5EF4-FFF2-40B4-BE49-F238E27FC236}">
                <a16:creationId xmlns:a16="http://schemas.microsoft.com/office/drawing/2014/main" id="{D25A3CAD-2ED9-4CC4-AC5F-E449BB76427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a:stretch/>
        </p:blipFill>
        <p:spPr>
          <a:xfrm>
            <a:off x="3314240" y="793217"/>
            <a:ext cx="8877760" cy="6064783"/>
          </a:xfrm>
        </p:spPr>
      </p:pic>
      <p:sp>
        <p:nvSpPr>
          <p:cNvPr id="9" name="Slide Number Placeholder 8">
            <a:extLst>
              <a:ext uri="{FF2B5EF4-FFF2-40B4-BE49-F238E27FC236}">
                <a16:creationId xmlns:a16="http://schemas.microsoft.com/office/drawing/2014/main" id="{F759139A-0794-42B5-84C4-5E9E21B10D1E}"/>
              </a:ext>
            </a:extLst>
          </p:cNvPr>
          <p:cNvSpPr>
            <a:spLocks noGrp="1"/>
          </p:cNvSpPr>
          <p:nvPr>
            <p:ph type="sldNum" sz="quarter" idx="12"/>
          </p:nvPr>
        </p:nvSpPr>
        <p:spPr/>
        <p:txBody>
          <a:bodyPr/>
          <a:lstStyle/>
          <a:p>
            <a:fld id="{98C0CDE5-970C-4CC4-BF43-0DA127E73E82}" type="slidenum">
              <a:rPr lang="en-US" smtClean="0"/>
              <a:pPr/>
              <a:t>28</a:t>
            </a:fld>
            <a:endParaRPr lang="en-US" dirty="0"/>
          </a:p>
        </p:txBody>
      </p:sp>
    </p:spTree>
    <p:extLst>
      <p:ext uri="{BB962C8B-B14F-4D97-AF65-F5344CB8AC3E}">
        <p14:creationId xmlns:p14="http://schemas.microsoft.com/office/powerpoint/2010/main" val="24399472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97290E-47F3-CF1E-C1E1-EF6203EC4636}"/>
              </a:ext>
            </a:extLst>
          </p:cNvPr>
          <p:cNvSpPr>
            <a:spLocks noGrp="1"/>
          </p:cNvSpPr>
          <p:nvPr>
            <p:ph type="sldNum" sz="quarter" idx="12"/>
          </p:nvPr>
        </p:nvSpPr>
        <p:spPr/>
        <p:txBody>
          <a:bodyPr/>
          <a:lstStyle/>
          <a:p>
            <a:fld id="{98C0CDE5-970C-4CC4-BF43-0DA127E73E82}" type="slidenum">
              <a:rPr lang="en-US" noProof="0" smtClean="0"/>
              <a:t>29</a:t>
            </a:fld>
            <a:endParaRPr lang="en-US" noProof="0" dirty="0"/>
          </a:p>
        </p:txBody>
      </p:sp>
      <p:sp>
        <p:nvSpPr>
          <p:cNvPr id="4" name="Title 3">
            <a:extLst>
              <a:ext uri="{FF2B5EF4-FFF2-40B4-BE49-F238E27FC236}">
                <a16:creationId xmlns:a16="http://schemas.microsoft.com/office/drawing/2014/main" id="{B2C83BE3-E8D4-C8B8-01B5-0A2AAB64D76C}"/>
              </a:ext>
            </a:extLst>
          </p:cNvPr>
          <p:cNvSpPr>
            <a:spLocks noGrp="1"/>
          </p:cNvSpPr>
          <p:nvPr>
            <p:ph type="title"/>
          </p:nvPr>
        </p:nvSpPr>
        <p:spPr>
          <a:xfrm rot="21180000">
            <a:off x="277468" y="170963"/>
            <a:ext cx="4391191" cy="1513510"/>
          </a:xfrm>
        </p:spPr>
        <p:txBody>
          <a:bodyPr>
            <a:normAutofit/>
          </a:bodyPr>
          <a:lstStyle/>
          <a:p>
            <a:r>
              <a:rPr lang="en-US" sz="2400" dirty="0"/>
              <a:t>Team Members and Schools</a:t>
            </a:r>
          </a:p>
        </p:txBody>
      </p:sp>
      <p:sp>
        <p:nvSpPr>
          <p:cNvPr id="5" name="Content Placeholder 4">
            <a:extLst>
              <a:ext uri="{FF2B5EF4-FFF2-40B4-BE49-F238E27FC236}">
                <a16:creationId xmlns:a16="http://schemas.microsoft.com/office/drawing/2014/main" id="{72F78D9C-2D7E-804C-F8AB-9019C96B3048}"/>
              </a:ext>
            </a:extLst>
          </p:cNvPr>
          <p:cNvSpPr>
            <a:spLocks noGrp="1"/>
          </p:cNvSpPr>
          <p:nvPr>
            <p:ph idx="1"/>
          </p:nvPr>
        </p:nvSpPr>
        <p:spPr/>
        <p:txBody>
          <a:bodyPr>
            <a:normAutofit/>
          </a:bodyPr>
          <a:lstStyle/>
          <a:p>
            <a:pPr marL="0" indent="0">
              <a:buNone/>
            </a:pPr>
            <a:r>
              <a:rPr lang="en-US" dirty="0"/>
              <a:t>      </a:t>
            </a:r>
            <a:r>
              <a:rPr lang="en-US" sz="3200" dirty="0"/>
              <a:t>Drew Jordan, Lead Success Coach -  Supply Elementary </a:t>
            </a:r>
          </a:p>
          <a:p>
            <a:pPr marL="0" indent="0">
              <a:buNone/>
            </a:pPr>
            <a:endParaRPr lang="en-US" sz="3200" dirty="0"/>
          </a:p>
          <a:p>
            <a:pPr marL="0" indent="0">
              <a:buNone/>
            </a:pPr>
            <a:r>
              <a:rPr lang="en-US" dirty="0"/>
              <a:t>        LeAnn Cain, Success Coach - Jesse Mae Monroe Elementary </a:t>
            </a:r>
          </a:p>
          <a:p>
            <a:pPr marL="0" indent="0">
              <a:buNone/>
            </a:pPr>
            <a:r>
              <a:rPr lang="en-US" dirty="0"/>
              <a:t>          Corri Proctor, Success Coach - Waccamaw School (K-8)</a:t>
            </a:r>
          </a:p>
          <a:p>
            <a:pPr marL="0" indent="0" algn="ctr">
              <a:buNone/>
            </a:pPr>
            <a:r>
              <a:rPr lang="en-US" dirty="0"/>
              <a:t>          Morgan Fragale, Success Coach - Lincoln Elementary 				</a:t>
            </a:r>
          </a:p>
          <a:p>
            <a:endParaRPr lang="en-US" dirty="0"/>
          </a:p>
        </p:txBody>
      </p:sp>
    </p:spTree>
    <p:extLst>
      <p:ext uri="{BB962C8B-B14F-4D97-AF65-F5344CB8AC3E}">
        <p14:creationId xmlns:p14="http://schemas.microsoft.com/office/powerpoint/2010/main" val="3087236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F6EDAE7-2A75-81BF-0DD1-739166C0FE9C}"/>
              </a:ext>
            </a:extLst>
          </p:cNvPr>
          <p:cNvSpPr>
            <a:spLocks noGrp="1"/>
          </p:cNvSpPr>
          <p:nvPr>
            <p:ph type="sldNum" sz="quarter" idx="12"/>
          </p:nvPr>
        </p:nvSpPr>
        <p:spPr/>
        <p:txBody>
          <a:bodyPr/>
          <a:lstStyle/>
          <a:p>
            <a:fld id="{98C0CDE5-970C-4CC4-BF43-0DA127E73E82}" type="slidenum">
              <a:rPr lang="en-US" noProof="0" smtClean="0"/>
              <a:t>3</a:t>
            </a:fld>
            <a:endParaRPr lang="en-US" noProof="0" dirty="0"/>
          </a:p>
        </p:txBody>
      </p:sp>
      <p:sp>
        <p:nvSpPr>
          <p:cNvPr id="4" name="Title 3">
            <a:extLst>
              <a:ext uri="{FF2B5EF4-FFF2-40B4-BE49-F238E27FC236}">
                <a16:creationId xmlns:a16="http://schemas.microsoft.com/office/drawing/2014/main" id="{1AA71B28-CB5C-04E0-DE11-C4C2878AE849}"/>
              </a:ext>
            </a:extLst>
          </p:cNvPr>
          <p:cNvSpPr>
            <a:spLocks noGrp="1"/>
          </p:cNvSpPr>
          <p:nvPr>
            <p:ph type="title"/>
          </p:nvPr>
        </p:nvSpPr>
        <p:spPr/>
        <p:txBody>
          <a:bodyPr/>
          <a:lstStyle/>
          <a:p>
            <a:r>
              <a:rPr lang="en-US" dirty="0"/>
              <a:t>Action for Success Program</a:t>
            </a:r>
          </a:p>
        </p:txBody>
      </p:sp>
      <p:sp>
        <p:nvSpPr>
          <p:cNvPr id="5" name="Content Placeholder 4">
            <a:extLst>
              <a:ext uri="{FF2B5EF4-FFF2-40B4-BE49-F238E27FC236}">
                <a16:creationId xmlns:a16="http://schemas.microsoft.com/office/drawing/2014/main" id="{74DDF8AA-FDBF-DC89-9700-A40FEE5A8416}"/>
              </a:ext>
            </a:extLst>
          </p:cNvPr>
          <p:cNvSpPr>
            <a:spLocks noGrp="1"/>
          </p:cNvSpPr>
          <p:nvPr>
            <p:ph idx="1"/>
          </p:nvPr>
        </p:nvSpPr>
        <p:spPr>
          <a:xfrm>
            <a:off x="911225" y="1825625"/>
            <a:ext cx="10442575" cy="4007004"/>
          </a:xfrm>
        </p:spPr>
        <p:txBody>
          <a:bodyPr>
            <a:normAutofit/>
          </a:bodyPr>
          <a:lstStyle/>
          <a:p>
            <a:r>
              <a:rPr lang="en-US" sz="2400" dirty="0"/>
              <a:t>The CIS Action for Success Program serves 4 elementary and 5 middle schools in the Brunswick County Schools district.</a:t>
            </a:r>
          </a:p>
          <a:p>
            <a:r>
              <a:rPr lang="en-US" sz="2400" dirty="0"/>
              <a:t>CIS has worked in partnership with Brunswick County Schools for the past 28 years.</a:t>
            </a:r>
          </a:p>
          <a:p>
            <a:r>
              <a:rPr lang="en-US" sz="2400" dirty="0"/>
              <a:t>The primary focus of the Action for Success Program is dropout prevention.</a:t>
            </a:r>
          </a:p>
          <a:p>
            <a:r>
              <a:rPr lang="en-US" sz="2400" dirty="0"/>
              <a:t>Interventions used with students are research or evidence based and all services are provided through individualized Student Support Plans developed for each student based on his or her unique needs. </a:t>
            </a:r>
          </a:p>
          <a:p>
            <a:r>
              <a:rPr lang="en-US" sz="2400" dirty="0"/>
              <a:t>Progress is monitored and services are adjusted throughout the school year based on the student’s progress.</a:t>
            </a:r>
          </a:p>
          <a:p>
            <a:endParaRPr lang="en-US" dirty="0"/>
          </a:p>
        </p:txBody>
      </p:sp>
    </p:spTree>
    <p:extLst>
      <p:ext uri="{BB962C8B-B14F-4D97-AF65-F5344CB8AC3E}">
        <p14:creationId xmlns:p14="http://schemas.microsoft.com/office/powerpoint/2010/main" val="3635565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B9AF864-1ACE-1FA8-6D5E-522C49946BC7}"/>
              </a:ext>
            </a:extLst>
          </p:cNvPr>
          <p:cNvSpPr>
            <a:spLocks noGrp="1"/>
          </p:cNvSpPr>
          <p:nvPr>
            <p:ph type="ftr" sz="quarter" idx="11"/>
          </p:nvPr>
        </p:nvSpPr>
        <p:spPr>
          <a:xfrm>
            <a:off x="911225" y="5945824"/>
            <a:ext cx="2639323" cy="365125"/>
          </a:xfrm>
        </p:spPr>
        <p:txBody>
          <a:bodyPr/>
          <a:lstStyle/>
          <a:p>
            <a:r>
              <a:rPr lang="en-US" noProof="0" dirty="0"/>
              <a:t>Source: NC Report Cards 2023</a:t>
            </a:r>
          </a:p>
        </p:txBody>
      </p:sp>
      <p:sp>
        <p:nvSpPr>
          <p:cNvPr id="3" name="Slide Number Placeholder 2">
            <a:extLst>
              <a:ext uri="{FF2B5EF4-FFF2-40B4-BE49-F238E27FC236}">
                <a16:creationId xmlns:a16="http://schemas.microsoft.com/office/drawing/2014/main" id="{76A4A387-AFA5-785D-D167-B5E45C214282}"/>
              </a:ext>
            </a:extLst>
          </p:cNvPr>
          <p:cNvSpPr>
            <a:spLocks noGrp="1"/>
          </p:cNvSpPr>
          <p:nvPr>
            <p:ph type="sldNum" sz="quarter" idx="12"/>
          </p:nvPr>
        </p:nvSpPr>
        <p:spPr/>
        <p:txBody>
          <a:bodyPr/>
          <a:lstStyle/>
          <a:p>
            <a:fld id="{98C0CDE5-970C-4CC4-BF43-0DA127E73E82}" type="slidenum">
              <a:rPr lang="en-US" noProof="0" smtClean="0"/>
              <a:t>30</a:t>
            </a:fld>
            <a:endParaRPr lang="en-US" noProof="0" dirty="0"/>
          </a:p>
        </p:txBody>
      </p:sp>
      <p:sp>
        <p:nvSpPr>
          <p:cNvPr id="4" name="Title 3">
            <a:extLst>
              <a:ext uri="{FF2B5EF4-FFF2-40B4-BE49-F238E27FC236}">
                <a16:creationId xmlns:a16="http://schemas.microsoft.com/office/drawing/2014/main" id="{48E56661-CD15-2943-2513-30E364116E68}"/>
              </a:ext>
            </a:extLst>
          </p:cNvPr>
          <p:cNvSpPr>
            <a:spLocks noGrp="1"/>
          </p:cNvSpPr>
          <p:nvPr>
            <p:ph type="title"/>
          </p:nvPr>
        </p:nvSpPr>
        <p:spPr/>
        <p:txBody>
          <a:bodyPr>
            <a:normAutofit fontScale="90000"/>
          </a:bodyPr>
          <a:lstStyle/>
          <a:p>
            <a:r>
              <a:rPr lang="en-US" dirty="0"/>
              <a:t>Elementary School Demographics</a:t>
            </a:r>
          </a:p>
        </p:txBody>
      </p:sp>
      <p:sp>
        <p:nvSpPr>
          <p:cNvPr id="5" name="Content Placeholder 4">
            <a:extLst>
              <a:ext uri="{FF2B5EF4-FFF2-40B4-BE49-F238E27FC236}">
                <a16:creationId xmlns:a16="http://schemas.microsoft.com/office/drawing/2014/main" id="{EC74D312-B5A8-EB04-CEB4-D154F7599AE3}"/>
              </a:ext>
            </a:extLst>
          </p:cNvPr>
          <p:cNvSpPr>
            <a:spLocks noGrp="1"/>
          </p:cNvSpPr>
          <p:nvPr>
            <p:ph idx="1"/>
          </p:nvPr>
        </p:nvSpPr>
        <p:spPr>
          <a:xfrm>
            <a:off x="911225" y="1825625"/>
            <a:ext cx="10442575" cy="4120199"/>
          </a:xfrm>
        </p:spPr>
        <p:txBody>
          <a:bodyPr>
            <a:normAutofit fontScale="92500" lnSpcReduction="20000"/>
          </a:bodyPr>
          <a:lstStyle/>
          <a:p>
            <a:pPr marL="0" indent="0">
              <a:buNone/>
            </a:pPr>
            <a:r>
              <a:rPr lang="en-US" dirty="0"/>
              <a:t>Percentage of Economically Disadvantaged Students by School:</a:t>
            </a:r>
          </a:p>
          <a:p>
            <a:endParaRPr lang="en-US" dirty="0"/>
          </a:p>
          <a:p>
            <a:r>
              <a:rPr lang="en-US" dirty="0"/>
              <a:t>Supply Elementary – 73.6% </a:t>
            </a:r>
          </a:p>
          <a:p>
            <a:r>
              <a:rPr lang="en-US" dirty="0"/>
              <a:t>Lincoln Elementary – 61.4% </a:t>
            </a:r>
          </a:p>
          <a:p>
            <a:r>
              <a:rPr lang="en-US" dirty="0"/>
              <a:t>Waccamaw School – 64.5% </a:t>
            </a:r>
          </a:p>
          <a:p>
            <a:r>
              <a:rPr lang="en-US" dirty="0"/>
              <a:t>Jesse Mae Monroe Elementary – 62.1% </a:t>
            </a:r>
          </a:p>
          <a:p>
            <a:pPr marL="0" indent="0">
              <a:buNone/>
            </a:pPr>
            <a:endParaRPr lang="en-US" dirty="0"/>
          </a:p>
          <a:p>
            <a:pPr marL="0" indent="0">
              <a:buNone/>
            </a:pPr>
            <a:endParaRPr lang="en-US" sz="2200" dirty="0"/>
          </a:p>
          <a:p>
            <a:pPr marL="0" indent="0">
              <a:buNone/>
            </a:pPr>
            <a:r>
              <a:rPr lang="en-US" sz="2200" dirty="0"/>
              <a:t>While poverty alone is not an indicator that a student will struggle in school, it is a significant factor and one which can place students at both social and academic disadvantage in comparison to their peers from higher income households.</a:t>
            </a:r>
          </a:p>
          <a:p>
            <a:endParaRPr lang="en-US" dirty="0"/>
          </a:p>
        </p:txBody>
      </p:sp>
    </p:spTree>
    <p:extLst>
      <p:ext uri="{BB962C8B-B14F-4D97-AF65-F5344CB8AC3E}">
        <p14:creationId xmlns:p14="http://schemas.microsoft.com/office/powerpoint/2010/main" val="1322221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6BCFBD-BAD9-A30B-417C-CECD7FDB5917}"/>
              </a:ext>
            </a:extLst>
          </p:cNvPr>
          <p:cNvSpPr>
            <a:spLocks noGrp="1"/>
          </p:cNvSpPr>
          <p:nvPr>
            <p:ph type="sldNum" sz="quarter" idx="12"/>
          </p:nvPr>
        </p:nvSpPr>
        <p:spPr/>
        <p:txBody>
          <a:bodyPr/>
          <a:lstStyle/>
          <a:p>
            <a:fld id="{98C0CDE5-970C-4CC4-BF43-0DA127E73E82}" type="slidenum">
              <a:rPr lang="en-US" noProof="0" smtClean="0"/>
              <a:t>31</a:t>
            </a:fld>
            <a:endParaRPr lang="en-US" noProof="0" dirty="0"/>
          </a:p>
        </p:txBody>
      </p:sp>
      <p:sp>
        <p:nvSpPr>
          <p:cNvPr id="4" name="Title 3">
            <a:extLst>
              <a:ext uri="{FF2B5EF4-FFF2-40B4-BE49-F238E27FC236}">
                <a16:creationId xmlns:a16="http://schemas.microsoft.com/office/drawing/2014/main" id="{63E0061A-4B7D-E43C-0042-40374871B8F6}"/>
              </a:ext>
            </a:extLst>
          </p:cNvPr>
          <p:cNvSpPr>
            <a:spLocks noGrp="1"/>
          </p:cNvSpPr>
          <p:nvPr>
            <p:ph type="title"/>
          </p:nvPr>
        </p:nvSpPr>
        <p:spPr>
          <a:xfrm rot="21180000">
            <a:off x="265093" y="355921"/>
            <a:ext cx="4391191" cy="942028"/>
          </a:xfrm>
        </p:spPr>
        <p:txBody>
          <a:bodyPr>
            <a:normAutofit fontScale="90000"/>
          </a:bodyPr>
          <a:lstStyle/>
          <a:p>
            <a:r>
              <a:rPr lang="en-US" sz="3600" dirty="0"/>
              <a:t>     </a:t>
            </a:r>
            <a:br>
              <a:rPr lang="en-US" sz="3600" dirty="0"/>
            </a:br>
            <a:r>
              <a:rPr lang="en-US" sz="3600" dirty="0"/>
              <a:t>    Snapshot:</a:t>
            </a:r>
            <a:br>
              <a:rPr lang="en-US" sz="3600" dirty="0"/>
            </a:br>
            <a:r>
              <a:rPr lang="en-US" sz="3600" dirty="0"/>
              <a:t>  Waccamaw School</a:t>
            </a:r>
            <a:r>
              <a:rPr lang="en-US" sz="2700" dirty="0"/>
              <a:t>	     </a:t>
            </a:r>
          </a:p>
        </p:txBody>
      </p:sp>
      <p:sp>
        <p:nvSpPr>
          <p:cNvPr id="5" name="Content Placeholder 4">
            <a:extLst>
              <a:ext uri="{FF2B5EF4-FFF2-40B4-BE49-F238E27FC236}">
                <a16:creationId xmlns:a16="http://schemas.microsoft.com/office/drawing/2014/main" id="{6F55420D-559E-CC10-DA0F-E84F0C3B6D29}"/>
              </a:ext>
            </a:extLst>
          </p:cNvPr>
          <p:cNvSpPr>
            <a:spLocks noGrp="1"/>
          </p:cNvSpPr>
          <p:nvPr>
            <p:ph idx="1"/>
          </p:nvPr>
        </p:nvSpPr>
        <p:spPr>
          <a:xfrm>
            <a:off x="911225" y="2296160"/>
            <a:ext cx="10442575" cy="4292898"/>
          </a:xfrm>
        </p:spPr>
        <p:txBody>
          <a:bodyPr>
            <a:normAutofit/>
          </a:bodyPr>
          <a:lstStyle/>
          <a:p>
            <a:r>
              <a:rPr lang="en-US" dirty="0"/>
              <a:t>453 Students        “C” School Rating          Grades K-8       </a:t>
            </a:r>
          </a:p>
          <a:p>
            <a:r>
              <a:rPr lang="en-US" dirty="0"/>
              <a:t>Title I School</a:t>
            </a:r>
          </a:p>
          <a:p>
            <a:r>
              <a:rPr lang="en-US" dirty="0"/>
              <a:t>TSI CU (Consistently Underperforming Subgroups)</a:t>
            </a:r>
          </a:p>
          <a:p>
            <a:r>
              <a:rPr lang="en-US" dirty="0"/>
              <a:t>65.0% Math End of Grade Proficiency</a:t>
            </a:r>
          </a:p>
          <a:p>
            <a:r>
              <a:rPr lang="en-US" dirty="0"/>
              <a:t>53.0% Reading End of Grade Proficiency</a:t>
            </a:r>
          </a:p>
          <a:p>
            <a:r>
              <a:rPr lang="en-US" dirty="0"/>
              <a:t>24.02% Chronic Absenteeism Rate</a:t>
            </a:r>
          </a:p>
          <a:p>
            <a:endParaRPr lang="en-US" dirty="0"/>
          </a:p>
        </p:txBody>
      </p:sp>
    </p:spTree>
    <p:extLst>
      <p:ext uri="{BB962C8B-B14F-4D97-AF65-F5344CB8AC3E}">
        <p14:creationId xmlns:p14="http://schemas.microsoft.com/office/powerpoint/2010/main" val="39366596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09515E-5870-62B7-2001-03D7B51DE80E}"/>
              </a:ext>
            </a:extLst>
          </p:cNvPr>
          <p:cNvSpPr>
            <a:spLocks noGrp="1"/>
          </p:cNvSpPr>
          <p:nvPr>
            <p:ph type="sldNum" sz="quarter" idx="12"/>
          </p:nvPr>
        </p:nvSpPr>
        <p:spPr/>
        <p:txBody>
          <a:bodyPr/>
          <a:lstStyle/>
          <a:p>
            <a:fld id="{98C0CDE5-970C-4CC4-BF43-0DA127E73E82}" type="slidenum">
              <a:rPr lang="en-US" noProof="0" smtClean="0"/>
              <a:t>32</a:t>
            </a:fld>
            <a:endParaRPr lang="en-US" noProof="0" dirty="0"/>
          </a:p>
        </p:txBody>
      </p:sp>
      <p:sp>
        <p:nvSpPr>
          <p:cNvPr id="4" name="Title 3">
            <a:extLst>
              <a:ext uri="{FF2B5EF4-FFF2-40B4-BE49-F238E27FC236}">
                <a16:creationId xmlns:a16="http://schemas.microsoft.com/office/drawing/2014/main" id="{0D920801-945A-0008-2EEE-C70E46ECA7C3}"/>
              </a:ext>
            </a:extLst>
          </p:cNvPr>
          <p:cNvSpPr>
            <a:spLocks noGrp="1"/>
          </p:cNvSpPr>
          <p:nvPr>
            <p:ph type="title"/>
          </p:nvPr>
        </p:nvSpPr>
        <p:spPr>
          <a:xfrm rot="21180000">
            <a:off x="264961" y="355929"/>
            <a:ext cx="4391191" cy="939862"/>
          </a:xfrm>
        </p:spPr>
        <p:txBody>
          <a:bodyPr>
            <a:normAutofit/>
          </a:bodyPr>
          <a:lstStyle/>
          <a:p>
            <a:r>
              <a:rPr lang="en-US" sz="2000" dirty="0"/>
              <a:t>    Waccamaw School</a:t>
            </a:r>
            <a:br>
              <a:rPr lang="en-US" sz="2000" dirty="0"/>
            </a:br>
            <a:r>
              <a:rPr lang="en-US" sz="2000" dirty="0"/>
              <a:t>Tier I School Wide Support  </a:t>
            </a:r>
            <a:br>
              <a:rPr lang="en-US" sz="2000" dirty="0"/>
            </a:br>
            <a:r>
              <a:rPr lang="en-US" sz="2000" dirty="0"/>
              <a:t>            Highlight</a:t>
            </a:r>
          </a:p>
        </p:txBody>
      </p:sp>
      <p:sp>
        <p:nvSpPr>
          <p:cNvPr id="5" name="Content Placeholder 4">
            <a:extLst>
              <a:ext uri="{FF2B5EF4-FFF2-40B4-BE49-F238E27FC236}">
                <a16:creationId xmlns:a16="http://schemas.microsoft.com/office/drawing/2014/main" id="{DA14BBA0-4453-209C-77AB-9DF739ED2D46}"/>
              </a:ext>
            </a:extLst>
          </p:cNvPr>
          <p:cNvSpPr>
            <a:spLocks noGrp="1"/>
          </p:cNvSpPr>
          <p:nvPr>
            <p:ph idx="1"/>
          </p:nvPr>
        </p:nvSpPr>
        <p:spPr>
          <a:xfrm>
            <a:off x="911225" y="1609725"/>
            <a:ext cx="10442575" cy="4933950"/>
          </a:xfrm>
        </p:spPr>
        <p:txBody>
          <a:bodyPr>
            <a:normAutofit/>
          </a:bodyPr>
          <a:lstStyle/>
          <a:p>
            <a:pPr marL="0" indent="0">
              <a:buNone/>
            </a:pPr>
            <a:endParaRPr lang="en-US" sz="2000" b="0" i="0" dirty="0">
              <a:solidFill>
                <a:srgbClr val="000000"/>
              </a:solidFill>
              <a:effectLst/>
              <a:latin typeface="Arial" panose="020B0604020202020204" pitchFamily="34" charset="0"/>
            </a:endParaRPr>
          </a:p>
          <a:p>
            <a:pPr marL="0" indent="0">
              <a:buNone/>
            </a:pPr>
            <a:endParaRPr lang="en-US" sz="2400" dirty="0"/>
          </a:p>
        </p:txBody>
      </p:sp>
      <p:sp>
        <p:nvSpPr>
          <p:cNvPr id="12" name="TextBox 11">
            <a:extLst>
              <a:ext uri="{FF2B5EF4-FFF2-40B4-BE49-F238E27FC236}">
                <a16:creationId xmlns:a16="http://schemas.microsoft.com/office/drawing/2014/main" id="{6C7234AA-48BE-8D06-7B21-DDA76EDD9734}"/>
              </a:ext>
            </a:extLst>
          </p:cNvPr>
          <p:cNvSpPr txBox="1"/>
          <p:nvPr/>
        </p:nvSpPr>
        <p:spPr>
          <a:xfrm>
            <a:off x="224056" y="1305342"/>
            <a:ext cx="11205944" cy="3477875"/>
          </a:xfrm>
          <a:prstGeom prst="rect">
            <a:avLst/>
          </a:prstGeom>
          <a:noFill/>
        </p:spPr>
        <p:txBody>
          <a:bodyPr wrap="square">
            <a:spAutoFit/>
          </a:bodyPr>
          <a:lstStyle/>
          <a:p>
            <a:endParaRPr lang="en-US" b="0" i="0" dirty="0">
              <a:solidFill>
                <a:srgbClr val="000000"/>
              </a:solidFill>
              <a:effectLst/>
              <a:latin typeface="Arial" panose="020B0604020202020204" pitchFamily="34" charset="0"/>
            </a:endParaRPr>
          </a:p>
          <a:p>
            <a:pPr algn="ctr"/>
            <a:r>
              <a:rPr lang="en-US" sz="2000" b="1" dirty="0">
                <a:solidFill>
                  <a:srgbClr val="000000"/>
                </a:solidFill>
                <a:latin typeface="Arial" panose="020B0604020202020204" pitchFamily="34" charset="0"/>
              </a:rPr>
              <a:t>“Excellent Eagles”</a:t>
            </a:r>
          </a:p>
          <a:p>
            <a:endParaRPr lang="en-US" b="0" i="0" dirty="0">
              <a:solidFill>
                <a:srgbClr val="000000"/>
              </a:solidFill>
              <a:effectLst/>
              <a:latin typeface="Arial" panose="020B0604020202020204" pitchFamily="34" charset="0"/>
            </a:endParaRPr>
          </a:p>
          <a:p>
            <a:r>
              <a:rPr lang="en-US" sz="1600" b="0" i="0" dirty="0">
                <a:solidFill>
                  <a:srgbClr val="000000"/>
                </a:solidFill>
                <a:effectLst/>
                <a:latin typeface="Arial" panose="020B0604020202020204" pitchFamily="34" charset="0"/>
              </a:rPr>
              <a:t>Waccamaw School's goal for the 2022-2023 school year was to improve school climate. One way to improve school climate is student recognition. Excellent Eagles was created to ensure students are being recognized for their good behavior, hard work and successes. Weekly, students are nominated by teachers and school staff for being exemplary. One student from K-2, one from 3rd-5th and one from 6th-8th are chosen and recognized each week on the Monday morning announcements, Waccamaw School Facebook page and Class Dojo. Excellent Eagles serves as motivation for students to strive towards individual goals, be positive, and try their hardest at school. Pictured are some of our 6th grade students who were nominated for Excellent Eagles this year.</a:t>
            </a:r>
          </a:p>
          <a:p>
            <a:endParaRPr lang="en-US" sz="1600" b="0" i="0" dirty="0">
              <a:solidFill>
                <a:srgbClr val="000000"/>
              </a:solidFill>
              <a:effectLst/>
              <a:latin typeface="Arial" panose="020B0604020202020204" pitchFamily="34" charset="0"/>
            </a:endParaRPr>
          </a:p>
          <a:p>
            <a:endParaRPr lang="en-US" dirty="0">
              <a:solidFill>
                <a:srgbClr val="000000"/>
              </a:solidFill>
              <a:latin typeface="Arial" panose="020B0604020202020204" pitchFamily="34" charset="0"/>
            </a:endParaRPr>
          </a:p>
          <a:p>
            <a:pPr algn="ctr"/>
            <a:endParaRPr lang="en-US" dirty="0"/>
          </a:p>
        </p:txBody>
      </p:sp>
      <p:pic>
        <p:nvPicPr>
          <p:cNvPr id="14" name="Picture 13" descr="A group of people posing for a photo&#10;&#10;Description automatically generated">
            <a:extLst>
              <a:ext uri="{FF2B5EF4-FFF2-40B4-BE49-F238E27FC236}">
                <a16:creationId xmlns:a16="http://schemas.microsoft.com/office/drawing/2014/main" id="{2C59FAE6-4F6E-78C9-8912-328CF21F0A64}"/>
              </a:ext>
            </a:extLst>
          </p:cNvPr>
          <p:cNvPicPr>
            <a:picLocks noChangeAspect="1"/>
          </p:cNvPicPr>
          <p:nvPr/>
        </p:nvPicPr>
        <p:blipFill>
          <a:blip r:embed="rId2"/>
          <a:stretch>
            <a:fillRect/>
          </a:stretch>
        </p:blipFill>
        <p:spPr>
          <a:xfrm>
            <a:off x="4065464" y="4076700"/>
            <a:ext cx="3523128" cy="2642346"/>
          </a:xfrm>
          <a:prstGeom prst="rect">
            <a:avLst/>
          </a:prstGeom>
        </p:spPr>
      </p:pic>
    </p:spTree>
    <p:extLst>
      <p:ext uri="{BB962C8B-B14F-4D97-AF65-F5344CB8AC3E}">
        <p14:creationId xmlns:p14="http://schemas.microsoft.com/office/powerpoint/2010/main" val="9739219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09515E-5870-62B7-2001-03D7B51DE80E}"/>
              </a:ext>
            </a:extLst>
          </p:cNvPr>
          <p:cNvSpPr>
            <a:spLocks noGrp="1"/>
          </p:cNvSpPr>
          <p:nvPr>
            <p:ph type="sldNum" sz="quarter" idx="12"/>
          </p:nvPr>
        </p:nvSpPr>
        <p:spPr/>
        <p:txBody>
          <a:bodyPr/>
          <a:lstStyle/>
          <a:p>
            <a:fld id="{98C0CDE5-970C-4CC4-BF43-0DA127E73E82}" type="slidenum">
              <a:rPr lang="en-US" noProof="0" smtClean="0"/>
              <a:t>33</a:t>
            </a:fld>
            <a:endParaRPr lang="en-US" noProof="0" dirty="0"/>
          </a:p>
        </p:txBody>
      </p:sp>
      <p:sp>
        <p:nvSpPr>
          <p:cNvPr id="4" name="Title 3">
            <a:extLst>
              <a:ext uri="{FF2B5EF4-FFF2-40B4-BE49-F238E27FC236}">
                <a16:creationId xmlns:a16="http://schemas.microsoft.com/office/drawing/2014/main" id="{0D920801-945A-0008-2EEE-C70E46ECA7C3}"/>
              </a:ext>
            </a:extLst>
          </p:cNvPr>
          <p:cNvSpPr>
            <a:spLocks noGrp="1"/>
          </p:cNvSpPr>
          <p:nvPr>
            <p:ph type="title"/>
          </p:nvPr>
        </p:nvSpPr>
        <p:spPr/>
        <p:txBody>
          <a:bodyPr>
            <a:normAutofit/>
          </a:bodyPr>
          <a:lstStyle/>
          <a:p>
            <a:pPr algn="ctr"/>
            <a:r>
              <a:rPr lang="en-US" sz="2000" dirty="0"/>
              <a:t>Waccamaw School Success Story:</a:t>
            </a:r>
            <a:br>
              <a:rPr lang="en-US" sz="2000" dirty="0"/>
            </a:br>
            <a:br>
              <a:rPr lang="en-US" sz="2000" dirty="0"/>
            </a:br>
            <a:r>
              <a:rPr lang="en-US" sz="2800" dirty="0" err="1"/>
              <a:t>Nizere</a:t>
            </a:r>
            <a:br>
              <a:rPr lang="en-US" sz="2000" dirty="0"/>
            </a:br>
            <a:r>
              <a:rPr lang="en-US" sz="2000" dirty="0"/>
              <a:t>       </a:t>
            </a:r>
            <a:endParaRPr lang="en-US" sz="2400" dirty="0"/>
          </a:p>
        </p:txBody>
      </p:sp>
      <p:sp>
        <p:nvSpPr>
          <p:cNvPr id="5" name="Content Placeholder 4">
            <a:extLst>
              <a:ext uri="{FF2B5EF4-FFF2-40B4-BE49-F238E27FC236}">
                <a16:creationId xmlns:a16="http://schemas.microsoft.com/office/drawing/2014/main" id="{DA14BBA0-4453-209C-77AB-9DF739ED2D46}"/>
              </a:ext>
            </a:extLst>
          </p:cNvPr>
          <p:cNvSpPr>
            <a:spLocks noGrp="1"/>
          </p:cNvSpPr>
          <p:nvPr>
            <p:ph idx="1"/>
          </p:nvPr>
        </p:nvSpPr>
        <p:spPr>
          <a:xfrm>
            <a:off x="911225" y="1609725"/>
            <a:ext cx="10442575" cy="4933950"/>
          </a:xfrm>
        </p:spPr>
        <p:txBody>
          <a:bodyPr/>
          <a:lstStyle/>
          <a:p>
            <a:pPr marL="0" indent="0" algn="ctr">
              <a:buNone/>
            </a:pPr>
            <a:r>
              <a:rPr lang="en-US" b="0" i="0" dirty="0">
                <a:solidFill>
                  <a:srgbClr val="000000"/>
                </a:solidFill>
                <a:effectLst/>
                <a:latin typeface="Arial" panose="020B0604020202020204" pitchFamily="34" charset="0"/>
              </a:rPr>
              <a:t> </a:t>
            </a:r>
            <a:endParaRPr lang="en-US" sz="2000" dirty="0"/>
          </a:p>
        </p:txBody>
      </p:sp>
      <p:pic>
        <p:nvPicPr>
          <p:cNvPr id="6" name="Picture 5" descr="A child in a yellow shirt&#10;&#10;Description automatically generated">
            <a:extLst>
              <a:ext uri="{FF2B5EF4-FFF2-40B4-BE49-F238E27FC236}">
                <a16:creationId xmlns:a16="http://schemas.microsoft.com/office/drawing/2014/main" id="{25445A3D-5A57-652B-FBA8-41E3F6931B7D}"/>
              </a:ext>
            </a:extLst>
          </p:cNvPr>
          <p:cNvPicPr>
            <a:picLocks noChangeAspect="1"/>
          </p:cNvPicPr>
          <p:nvPr/>
        </p:nvPicPr>
        <p:blipFill>
          <a:blip r:embed="rId2"/>
          <a:stretch>
            <a:fillRect/>
          </a:stretch>
        </p:blipFill>
        <p:spPr>
          <a:xfrm>
            <a:off x="5050227" y="1414847"/>
            <a:ext cx="3846621" cy="5128828"/>
          </a:xfrm>
          <a:prstGeom prst="rect">
            <a:avLst/>
          </a:prstGeom>
        </p:spPr>
      </p:pic>
    </p:spTree>
    <p:extLst>
      <p:ext uri="{BB962C8B-B14F-4D97-AF65-F5344CB8AC3E}">
        <p14:creationId xmlns:p14="http://schemas.microsoft.com/office/powerpoint/2010/main" val="3036031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AA51B70-C5E8-B1F2-703F-7CACCA72C918}"/>
              </a:ext>
            </a:extLst>
          </p:cNvPr>
          <p:cNvSpPr>
            <a:spLocks noGrp="1"/>
          </p:cNvSpPr>
          <p:nvPr>
            <p:ph type="sldNum" sz="quarter" idx="12"/>
          </p:nvPr>
        </p:nvSpPr>
        <p:spPr/>
        <p:txBody>
          <a:bodyPr/>
          <a:lstStyle/>
          <a:p>
            <a:fld id="{98C0CDE5-970C-4CC4-BF43-0DA127E73E82}" type="slidenum">
              <a:rPr lang="en-US" noProof="0" smtClean="0"/>
              <a:t>34</a:t>
            </a:fld>
            <a:endParaRPr lang="en-US" noProof="0" dirty="0"/>
          </a:p>
        </p:txBody>
      </p:sp>
      <p:sp>
        <p:nvSpPr>
          <p:cNvPr id="4" name="Title 3">
            <a:extLst>
              <a:ext uri="{FF2B5EF4-FFF2-40B4-BE49-F238E27FC236}">
                <a16:creationId xmlns:a16="http://schemas.microsoft.com/office/drawing/2014/main" id="{B9914AC2-F293-46C4-09DE-D9B0150038E1}"/>
              </a:ext>
            </a:extLst>
          </p:cNvPr>
          <p:cNvSpPr>
            <a:spLocks noGrp="1"/>
          </p:cNvSpPr>
          <p:nvPr>
            <p:ph type="title"/>
          </p:nvPr>
        </p:nvSpPr>
        <p:spPr/>
        <p:txBody>
          <a:bodyPr/>
          <a:lstStyle/>
          <a:p>
            <a:r>
              <a:rPr lang="en-US" dirty="0" err="1"/>
              <a:t>Nizere’s</a:t>
            </a:r>
            <a:r>
              <a:rPr lang="en-US" dirty="0"/>
              <a:t> Story:</a:t>
            </a:r>
          </a:p>
        </p:txBody>
      </p:sp>
      <p:sp>
        <p:nvSpPr>
          <p:cNvPr id="5" name="Content Placeholder 4">
            <a:extLst>
              <a:ext uri="{FF2B5EF4-FFF2-40B4-BE49-F238E27FC236}">
                <a16:creationId xmlns:a16="http://schemas.microsoft.com/office/drawing/2014/main" id="{2D67FE19-8EEE-3155-7B8F-1138D865A8EB}"/>
              </a:ext>
            </a:extLst>
          </p:cNvPr>
          <p:cNvSpPr>
            <a:spLocks noGrp="1"/>
          </p:cNvSpPr>
          <p:nvPr>
            <p:ph idx="1"/>
          </p:nvPr>
        </p:nvSpPr>
        <p:spPr>
          <a:xfrm>
            <a:off x="911225" y="2214281"/>
            <a:ext cx="10442575" cy="4096667"/>
          </a:xfrm>
        </p:spPr>
        <p:txBody>
          <a:bodyPr>
            <a:noAutofit/>
          </a:bodyPr>
          <a:lstStyle/>
          <a:p>
            <a:pPr marL="0" indent="0">
              <a:buNone/>
            </a:pPr>
            <a:r>
              <a:rPr lang="en-US" sz="1600" dirty="0" err="1">
                <a:solidFill>
                  <a:schemeClr val="tx1">
                    <a:lumMod val="50000"/>
                  </a:schemeClr>
                </a:solidFill>
              </a:rPr>
              <a:t>Nizere</a:t>
            </a:r>
            <a:r>
              <a:rPr lang="en-US" sz="1600" dirty="0">
                <a:solidFill>
                  <a:schemeClr val="tx1">
                    <a:lumMod val="50000"/>
                  </a:schemeClr>
                </a:solidFill>
              </a:rPr>
              <a:t> was referred to CIS for behavior and academic assistance in Math. </a:t>
            </a:r>
            <a:r>
              <a:rPr lang="en-US" sz="1600" dirty="0" err="1">
                <a:solidFill>
                  <a:schemeClr val="tx1">
                    <a:lumMod val="50000"/>
                  </a:schemeClr>
                </a:solidFill>
              </a:rPr>
              <a:t>Nizere</a:t>
            </a:r>
            <a:r>
              <a:rPr lang="en-US" sz="1600" dirty="0">
                <a:solidFill>
                  <a:schemeClr val="tx1">
                    <a:lumMod val="50000"/>
                  </a:schemeClr>
                </a:solidFill>
              </a:rPr>
              <a:t> worked with Success Coach Corri Proctor throughout the school year on his behavior through interventions such as supportive counseling, incentives, and classroom breaks. </a:t>
            </a:r>
            <a:r>
              <a:rPr lang="en-US" sz="1600" dirty="0" err="1">
                <a:solidFill>
                  <a:schemeClr val="tx1">
                    <a:lumMod val="50000"/>
                  </a:schemeClr>
                </a:solidFill>
              </a:rPr>
              <a:t>Nizere</a:t>
            </a:r>
            <a:r>
              <a:rPr lang="en-US" sz="1600" dirty="0">
                <a:solidFill>
                  <a:schemeClr val="tx1">
                    <a:lumMod val="50000"/>
                  </a:schemeClr>
                </a:solidFill>
              </a:rPr>
              <a:t> utilized his classroom breaks to talk with his Success Coach about making better choices and to cool down. His Success Coach formed a connection with </a:t>
            </a:r>
            <a:r>
              <a:rPr lang="en-US" sz="1600" dirty="0" err="1">
                <a:solidFill>
                  <a:schemeClr val="tx1">
                    <a:lumMod val="50000"/>
                  </a:schemeClr>
                </a:solidFill>
              </a:rPr>
              <a:t>Nizere</a:t>
            </a:r>
            <a:r>
              <a:rPr lang="en-US" sz="1600" dirty="0">
                <a:solidFill>
                  <a:schemeClr val="tx1">
                    <a:lumMod val="50000"/>
                  </a:schemeClr>
                </a:solidFill>
              </a:rPr>
              <a:t> through football. He enjoys football and found out that we have the same favorite football team, the Buffalo Bills. </a:t>
            </a:r>
            <a:r>
              <a:rPr lang="en-US" sz="1600" dirty="0" err="1">
                <a:solidFill>
                  <a:schemeClr val="tx1">
                    <a:lumMod val="50000"/>
                  </a:schemeClr>
                </a:solidFill>
              </a:rPr>
              <a:t>Nizere</a:t>
            </a:r>
            <a:r>
              <a:rPr lang="en-US" sz="1600" dirty="0">
                <a:solidFill>
                  <a:schemeClr val="tx1">
                    <a:lumMod val="50000"/>
                  </a:schemeClr>
                </a:solidFill>
              </a:rPr>
              <a:t> was blown away by this and was even more blown away that Ms. Proctor was from south of Buffalo, New York. He had many questions and enjoyed talking to her about the Bills. Every time he came to his Math group, he wore his Buffalo Bills t-shirt. </a:t>
            </a:r>
          </a:p>
          <a:p>
            <a:pPr marL="0" indent="0">
              <a:buNone/>
            </a:pPr>
            <a:r>
              <a:rPr lang="en-US" sz="1600" dirty="0">
                <a:solidFill>
                  <a:schemeClr val="tx1">
                    <a:lumMod val="50000"/>
                  </a:schemeClr>
                </a:solidFill>
              </a:rPr>
              <a:t>Ms. Proctor set his behavior goal with the incentive of pictures and a prize from Buffalo, New York if he were to achieve his behavior goal. When Ms. Proctor went to New York to visit family she took pictures of the Buffalo Bills Stadium and Niagara Falls for </a:t>
            </a:r>
            <a:r>
              <a:rPr lang="en-US" sz="1600" dirty="0" err="1">
                <a:solidFill>
                  <a:schemeClr val="tx1">
                    <a:lumMod val="50000"/>
                  </a:schemeClr>
                </a:solidFill>
              </a:rPr>
              <a:t>Nizere</a:t>
            </a:r>
            <a:r>
              <a:rPr lang="en-US" sz="1600" dirty="0">
                <a:solidFill>
                  <a:schemeClr val="tx1">
                    <a:lumMod val="50000"/>
                  </a:schemeClr>
                </a:solidFill>
              </a:rPr>
              <a:t> and got him a foam football with the Bills logo on it from the stadium. He was very appreciative and excited when he received this.</a:t>
            </a:r>
          </a:p>
          <a:p>
            <a:pPr marL="0" indent="0">
              <a:buNone/>
            </a:pPr>
            <a:r>
              <a:rPr lang="en-US" sz="1600" dirty="0" err="1">
                <a:solidFill>
                  <a:schemeClr val="tx1">
                    <a:lumMod val="50000"/>
                  </a:schemeClr>
                </a:solidFill>
              </a:rPr>
              <a:t>Nizere</a:t>
            </a:r>
            <a:r>
              <a:rPr lang="en-US" sz="1600" dirty="0">
                <a:solidFill>
                  <a:schemeClr val="tx1">
                    <a:lumMod val="50000"/>
                  </a:schemeClr>
                </a:solidFill>
              </a:rPr>
              <a:t> also participated in 4 </a:t>
            </a:r>
            <a:r>
              <a:rPr lang="en-US" sz="1600" dirty="0" err="1">
                <a:solidFill>
                  <a:schemeClr val="tx1">
                    <a:lumMod val="50000"/>
                  </a:schemeClr>
                </a:solidFill>
              </a:rPr>
              <a:t>th</a:t>
            </a:r>
            <a:r>
              <a:rPr lang="en-US" sz="1600" dirty="0">
                <a:solidFill>
                  <a:schemeClr val="tx1">
                    <a:lumMod val="50000"/>
                  </a:schemeClr>
                </a:solidFill>
              </a:rPr>
              <a:t> grade math groups led by his Success Coach. He enjoyed learning Math through interactive math games such as Math Jeopardy and Math Bingo. </a:t>
            </a:r>
            <a:r>
              <a:rPr lang="en-US" sz="1600" dirty="0" err="1">
                <a:solidFill>
                  <a:schemeClr val="tx1">
                    <a:lumMod val="50000"/>
                  </a:schemeClr>
                </a:solidFill>
              </a:rPr>
              <a:t>Nizere</a:t>
            </a:r>
            <a:r>
              <a:rPr lang="en-US" sz="1600" dirty="0">
                <a:solidFill>
                  <a:schemeClr val="tx1">
                    <a:lumMod val="50000"/>
                  </a:schemeClr>
                </a:solidFill>
              </a:rPr>
              <a:t> met his goal for Math and behavior this school year. </a:t>
            </a:r>
            <a:r>
              <a:rPr lang="en-US" sz="1600" dirty="0" err="1">
                <a:solidFill>
                  <a:schemeClr val="tx1">
                    <a:lumMod val="50000"/>
                  </a:schemeClr>
                </a:solidFill>
              </a:rPr>
              <a:t>Nizere</a:t>
            </a:r>
            <a:r>
              <a:rPr lang="en-US" sz="1600" dirty="0">
                <a:solidFill>
                  <a:schemeClr val="tx1">
                    <a:lumMod val="50000"/>
                  </a:schemeClr>
                </a:solidFill>
              </a:rPr>
              <a:t> also received books from International Paper for summer reading.</a:t>
            </a:r>
          </a:p>
          <a:p>
            <a:pPr marL="0" indent="0">
              <a:buNone/>
            </a:pPr>
            <a:br>
              <a:rPr lang="en-US" sz="2400" dirty="0"/>
            </a:b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45676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6BCFBD-BAD9-A30B-417C-CECD7FDB5917}"/>
              </a:ext>
            </a:extLst>
          </p:cNvPr>
          <p:cNvSpPr>
            <a:spLocks noGrp="1"/>
          </p:cNvSpPr>
          <p:nvPr>
            <p:ph type="sldNum" sz="quarter" idx="12"/>
          </p:nvPr>
        </p:nvSpPr>
        <p:spPr/>
        <p:txBody>
          <a:bodyPr/>
          <a:lstStyle/>
          <a:p>
            <a:fld id="{98C0CDE5-970C-4CC4-BF43-0DA127E73E82}" type="slidenum">
              <a:rPr lang="en-US" noProof="0" smtClean="0"/>
              <a:t>35</a:t>
            </a:fld>
            <a:endParaRPr lang="en-US" noProof="0" dirty="0"/>
          </a:p>
        </p:txBody>
      </p:sp>
      <p:sp>
        <p:nvSpPr>
          <p:cNvPr id="4" name="Title 3">
            <a:extLst>
              <a:ext uri="{FF2B5EF4-FFF2-40B4-BE49-F238E27FC236}">
                <a16:creationId xmlns:a16="http://schemas.microsoft.com/office/drawing/2014/main" id="{63E0061A-4B7D-E43C-0042-40374871B8F6}"/>
              </a:ext>
            </a:extLst>
          </p:cNvPr>
          <p:cNvSpPr>
            <a:spLocks noGrp="1"/>
          </p:cNvSpPr>
          <p:nvPr>
            <p:ph type="title"/>
          </p:nvPr>
        </p:nvSpPr>
        <p:spPr>
          <a:xfrm rot="21180000">
            <a:off x="265093" y="355921"/>
            <a:ext cx="4391191" cy="942028"/>
          </a:xfrm>
        </p:spPr>
        <p:txBody>
          <a:bodyPr>
            <a:normAutofit fontScale="90000"/>
          </a:bodyPr>
          <a:lstStyle/>
          <a:p>
            <a:r>
              <a:rPr lang="en-US" sz="3600" dirty="0"/>
              <a:t>     </a:t>
            </a:r>
            <a:br>
              <a:rPr lang="en-US" sz="3600" dirty="0"/>
            </a:br>
            <a:r>
              <a:rPr lang="en-US" sz="3600" dirty="0"/>
              <a:t>    Snapshot:</a:t>
            </a:r>
            <a:br>
              <a:rPr lang="en-US" sz="3600" dirty="0"/>
            </a:br>
            <a:r>
              <a:rPr lang="en-US" sz="3600" dirty="0"/>
              <a:t>  </a:t>
            </a:r>
            <a:r>
              <a:rPr lang="en-US" sz="2000" dirty="0"/>
              <a:t>Jessie Mae Monroe Elementary</a:t>
            </a:r>
            <a:r>
              <a:rPr lang="en-US" sz="2700" dirty="0"/>
              <a:t>	     </a:t>
            </a:r>
          </a:p>
        </p:txBody>
      </p:sp>
      <p:sp>
        <p:nvSpPr>
          <p:cNvPr id="5" name="Content Placeholder 4">
            <a:extLst>
              <a:ext uri="{FF2B5EF4-FFF2-40B4-BE49-F238E27FC236}">
                <a16:creationId xmlns:a16="http://schemas.microsoft.com/office/drawing/2014/main" id="{6F55420D-559E-CC10-DA0F-E84F0C3B6D29}"/>
              </a:ext>
            </a:extLst>
          </p:cNvPr>
          <p:cNvSpPr>
            <a:spLocks noGrp="1"/>
          </p:cNvSpPr>
          <p:nvPr>
            <p:ph idx="1"/>
          </p:nvPr>
        </p:nvSpPr>
        <p:spPr>
          <a:xfrm>
            <a:off x="911225" y="2017059"/>
            <a:ext cx="10442575" cy="4571999"/>
          </a:xfrm>
        </p:spPr>
        <p:txBody>
          <a:bodyPr>
            <a:normAutofit/>
          </a:bodyPr>
          <a:lstStyle/>
          <a:p>
            <a:r>
              <a:rPr lang="en-US" dirty="0"/>
              <a:t>391 Students         “C” School Rating             Title I School</a:t>
            </a:r>
          </a:p>
          <a:p>
            <a:r>
              <a:rPr lang="en-US" dirty="0"/>
              <a:t>55.9% Math End of Grade Proficiency</a:t>
            </a:r>
          </a:p>
          <a:p>
            <a:r>
              <a:rPr lang="en-US" dirty="0"/>
              <a:t>48.5% Reading End of Grade Proficiency</a:t>
            </a:r>
          </a:p>
          <a:p>
            <a:r>
              <a:rPr lang="en-US" dirty="0"/>
              <a:t>13.47% Chronic Absenteeism Rate</a:t>
            </a:r>
          </a:p>
          <a:p>
            <a:r>
              <a:rPr lang="en-US" dirty="0"/>
              <a:t>24.6% Incoming Rate of Readiness for Kindergarten</a:t>
            </a:r>
          </a:p>
          <a:p>
            <a:endParaRPr lang="en-US" dirty="0"/>
          </a:p>
        </p:txBody>
      </p:sp>
    </p:spTree>
    <p:extLst>
      <p:ext uri="{BB962C8B-B14F-4D97-AF65-F5344CB8AC3E}">
        <p14:creationId xmlns:p14="http://schemas.microsoft.com/office/powerpoint/2010/main" val="30383797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09515E-5870-62B7-2001-03D7B51DE80E}"/>
              </a:ext>
            </a:extLst>
          </p:cNvPr>
          <p:cNvSpPr>
            <a:spLocks noGrp="1"/>
          </p:cNvSpPr>
          <p:nvPr>
            <p:ph type="sldNum" sz="quarter" idx="12"/>
          </p:nvPr>
        </p:nvSpPr>
        <p:spPr/>
        <p:txBody>
          <a:bodyPr/>
          <a:lstStyle/>
          <a:p>
            <a:fld id="{98C0CDE5-970C-4CC4-BF43-0DA127E73E82}" type="slidenum">
              <a:rPr lang="en-US" noProof="0" smtClean="0"/>
              <a:t>36</a:t>
            </a:fld>
            <a:endParaRPr lang="en-US" noProof="0" dirty="0"/>
          </a:p>
        </p:txBody>
      </p:sp>
      <p:sp>
        <p:nvSpPr>
          <p:cNvPr id="4" name="Title 3">
            <a:extLst>
              <a:ext uri="{FF2B5EF4-FFF2-40B4-BE49-F238E27FC236}">
                <a16:creationId xmlns:a16="http://schemas.microsoft.com/office/drawing/2014/main" id="{0D920801-945A-0008-2EEE-C70E46ECA7C3}"/>
              </a:ext>
            </a:extLst>
          </p:cNvPr>
          <p:cNvSpPr>
            <a:spLocks noGrp="1"/>
          </p:cNvSpPr>
          <p:nvPr>
            <p:ph type="title"/>
          </p:nvPr>
        </p:nvSpPr>
        <p:spPr/>
        <p:txBody>
          <a:bodyPr>
            <a:normAutofit fontScale="90000"/>
          </a:bodyPr>
          <a:lstStyle/>
          <a:p>
            <a:pPr algn="ctr"/>
            <a:r>
              <a:rPr lang="en-US" sz="1800" dirty="0"/>
              <a:t>Jessie Mae Monroe Success Story:</a:t>
            </a:r>
            <a:br>
              <a:rPr lang="en-US" sz="1800" dirty="0"/>
            </a:br>
            <a:br>
              <a:rPr lang="en-US" sz="1800" dirty="0"/>
            </a:br>
            <a:r>
              <a:rPr lang="en-US" sz="2800" dirty="0"/>
              <a:t>Kura</a:t>
            </a:r>
            <a:br>
              <a:rPr lang="en-US" sz="2800" dirty="0"/>
            </a:br>
            <a:r>
              <a:rPr lang="en-US" sz="2800" dirty="0"/>
              <a:t>       </a:t>
            </a:r>
          </a:p>
        </p:txBody>
      </p:sp>
      <p:sp>
        <p:nvSpPr>
          <p:cNvPr id="5" name="Content Placeholder 4">
            <a:extLst>
              <a:ext uri="{FF2B5EF4-FFF2-40B4-BE49-F238E27FC236}">
                <a16:creationId xmlns:a16="http://schemas.microsoft.com/office/drawing/2014/main" id="{DA14BBA0-4453-209C-77AB-9DF739ED2D46}"/>
              </a:ext>
            </a:extLst>
          </p:cNvPr>
          <p:cNvSpPr>
            <a:spLocks noGrp="1"/>
          </p:cNvSpPr>
          <p:nvPr>
            <p:ph idx="1"/>
          </p:nvPr>
        </p:nvSpPr>
        <p:spPr>
          <a:xfrm>
            <a:off x="911225" y="1609725"/>
            <a:ext cx="10442575" cy="4933950"/>
          </a:xfrm>
        </p:spPr>
        <p:txBody>
          <a:bodyPr/>
          <a:lstStyle/>
          <a:p>
            <a:pPr marL="0" indent="0" algn="ctr">
              <a:buNone/>
            </a:pPr>
            <a:r>
              <a:rPr lang="en-US" b="0" i="0" dirty="0">
                <a:solidFill>
                  <a:srgbClr val="000000"/>
                </a:solidFill>
                <a:effectLst/>
                <a:latin typeface="Arial" panose="020B0604020202020204" pitchFamily="34" charset="0"/>
              </a:rPr>
              <a:t> </a:t>
            </a:r>
            <a:endParaRPr lang="en-US" sz="2000" dirty="0"/>
          </a:p>
        </p:txBody>
      </p:sp>
      <p:pic>
        <p:nvPicPr>
          <p:cNvPr id="6" name="Picture 5" descr="A child smiling at camera&#10;&#10;Description automatically generated">
            <a:extLst>
              <a:ext uri="{FF2B5EF4-FFF2-40B4-BE49-F238E27FC236}">
                <a16:creationId xmlns:a16="http://schemas.microsoft.com/office/drawing/2014/main" id="{A57EA707-8F74-B3A7-2CB4-301B910D2381}"/>
              </a:ext>
            </a:extLst>
          </p:cNvPr>
          <p:cNvPicPr>
            <a:picLocks noChangeAspect="1"/>
          </p:cNvPicPr>
          <p:nvPr/>
        </p:nvPicPr>
        <p:blipFill>
          <a:blip r:embed="rId2"/>
          <a:stretch>
            <a:fillRect/>
          </a:stretch>
        </p:blipFill>
        <p:spPr>
          <a:xfrm>
            <a:off x="5238133" y="650856"/>
            <a:ext cx="4419614" cy="5892819"/>
          </a:xfrm>
          <a:prstGeom prst="rect">
            <a:avLst/>
          </a:prstGeom>
        </p:spPr>
      </p:pic>
    </p:spTree>
    <p:extLst>
      <p:ext uri="{BB962C8B-B14F-4D97-AF65-F5344CB8AC3E}">
        <p14:creationId xmlns:p14="http://schemas.microsoft.com/office/powerpoint/2010/main" val="18851180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AA51B70-C5E8-B1F2-703F-7CACCA72C918}"/>
              </a:ext>
            </a:extLst>
          </p:cNvPr>
          <p:cNvSpPr>
            <a:spLocks noGrp="1"/>
          </p:cNvSpPr>
          <p:nvPr>
            <p:ph type="sldNum" sz="quarter" idx="12"/>
          </p:nvPr>
        </p:nvSpPr>
        <p:spPr/>
        <p:txBody>
          <a:bodyPr/>
          <a:lstStyle/>
          <a:p>
            <a:fld id="{98C0CDE5-970C-4CC4-BF43-0DA127E73E82}" type="slidenum">
              <a:rPr lang="en-US" noProof="0" smtClean="0"/>
              <a:t>37</a:t>
            </a:fld>
            <a:endParaRPr lang="en-US" noProof="0" dirty="0"/>
          </a:p>
        </p:txBody>
      </p:sp>
      <p:sp>
        <p:nvSpPr>
          <p:cNvPr id="4" name="Title 3">
            <a:extLst>
              <a:ext uri="{FF2B5EF4-FFF2-40B4-BE49-F238E27FC236}">
                <a16:creationId xmlns:a16="http://schemas.microsoft.com/office/drawing/2014/main" id="{B9914AC2-F293-46C4-09DE-D9B0150038E1}"/>
              </a:ext>
            </a:extLst>
          </p:cNvPr>
          <p:cNvSpPr>
            <a:spLocks noGrp="1"/>
          </p:cNvSpPr>
          <p:nvPr>
            <p:ph type="title"/>
          </p:nvPr>
        </p:nvSpPr>
        <p:spPr/>
        <p:txBody>
          <a:bodyPr/>
          <a:lstStyle/>
          <a:p>
            <a:r>
              <a:rPr lang="en-US" dirty="0"/>
              <a:t>Kura’s Story:</a:t>
            </a:r>
          </a:p>
        </p:txBody>
      </p:sp>
      <p:sp>
        <p:nvSpPr>
          <p:cNvPr id="5" name="Content Placeholder 4">
            <a:extLst>
              <a:ext uri="{FF2B5EF4-FFF2-40B4-BE49-F238E27FC236}">
                <a16:creationId xmlns:a16="http://schemas.microsoft.com/office/drawing/2014/main" id="{2D67FE19-8EEE-3155-7B8F-1138D865A8EB}"/>
              </a:ext>
            </a:extLst>
          </p:cNvPr>
          <p:cNvSpPr>
            <a:spLocks noGrp="1"/>
          </p:cNvSpPr>
          <p:nvPr>
            <p:ph idx="1"/>
          </p:nvPr>
        </p:nvSpPr>
        <p:spPr>
          <a:xfrm>
            <a:off x="911225" y="2214281"/>
            <a:ext cx="10442575" cy="4096667"/>
          </a:xfrm>
        </p:spPr>
        <p:txBody>
          <a:bodyPr>
            <a:noAutofit/>
          </a:bodyPr>
          <a:lstStyle/>
          <a:p>
            <a:pPr marL="0" indent="0">
              <a:buNone/>
            </a:pPr>
            <a:br>
              <a:rPr lang="en-US" sz="2400" dirty="0"/>
            </a:br>
            <a:endParaRPr lang="en-US" sz="24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16C50DE-D8BF-DA4D-DC32-E57F68CFBC18}"/>
              </a:ext>
            </a:extLst>
          </p:cNvPr>
          <p:cNvSpPr txBox="1"/>
          <p:nvPr/>
        </p:nvSpPr>
        <p:spPr>
          <a:xfrm>
            <a:off x="1100830" y="125923"/>
            <a:ext cx="9996257" cy="5835508"/>
          </a:xfrm>
          <a:prstGeom prst="rect">
            <a:avLst/>
          </a:prstGeom>
          <a:noFill/>
        </p:spPr>
        <p:txBody>
          <a:bodyPr wrap="square">
            <a:spAutoFit/>
          </a:bodyPr>
          <a:lstStyle/>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Kura was a 4</a:t>
            </a:r>
            <a:r>
              <a:rPr lang="en-US" sz="1800" kern="100" baseline="300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th</a:t>
            </a:r>
            <a:r>
              <a:rPr lang="en-US" sz="1800" kern="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grade student at Jessie Mae Monroe Elementary School. She lived at home with her parents, brother, and sister. She loves to draw and play. The CIS Success Coach conducted daily check ins with Kura after being referred for lack of motivation in the classroom. Kura participated in social emotional learning and character development with her CIS Success Coach every afternoon. </a:t>
            </a:r>
          </a:p>
          <a:p>
            <a:pPr marL="0" marR="0">
              <a:lnSpc>
                <a:spcPct val="107000"/>
              </a:lnSpc>
              <a:spcBef>
                <a:spcPts val="0"/>
              </a:spcBef>
              <a:spcAft>
                <a:spcPts val="800"/>
              </a:spcAft>
            </a:pPr>
            <a:r>
              <a:rPr lang="en-US" sz="1800" kern="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Kura enjoyed having time to settle and reflect during her time with her Success Coach. They would often play games and or draw to have time to decompress and discuss the successes and challenges of the day. Kura would often use the time to open up in a safe place to discuss obstacles and struggles from school and home. </a:t>
            </a:r>
          </a:p>
          <a:p>
            <a:pPr marL="0" marR="0">
              <a:lnSpc>
                <a:spcPct val="107000"/>
              </a:lnSpc>
              <a:spcBef>
                <a:spcPts val="0"/>
              </a:spcBef>
              <a:spcAft>
                <a:spcPts val="800"/>
              </a:spcAft>
            </a:pPr>
            <a:r>
              <a:rPr lang="en-US" sz="1800" kern="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Kura showed positive improvement during the school year. Teachers expressed that she seemed happier and more engaged in the classroom. Kura expressed that she enjoyed being in the CIS classroom because her Success Coach was very helpful and supportive as well as fun to be around. </a:t>
            </a:r>
          </a:p>
          <a:p>
            <a:pPr marL="0" marR="0">
              <a:lnSpc>
                <a:spcPct val="107000"/>
              </a:lnSpc>
              <a:spcBef>
                <a:spcPts val="0"/>
              </a:spcBef>
              <a:spcAft>
                <a:spcPts val="800"/>
              </a:spcAft>
            </a:pPr>
            <a:r>
              <a:rPr lang="en-US" sz="1800" kern="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Kura improved in the classroom because she felt connected and supported at Jessie Mae with the help of her CIS Success Coach. </a:t>
            </a:r>
          </a:p>
        </p:txBody>
      </p:sp>
    </p:spTree>
    <p:extLst>
      <p:ext uri="{BB962C8B-B14F-4D97-AF65-F5344CB8AC3E}">
        <p14:creationId xmlns:p14="http://schemas.microsoft.com/office/powerpoint/2010/main" val="4062908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6BCFBD-BAD9-A30B-417C-CECD7FDB5917}"/>
              </a:ext>
            </a:extLst>
          </p:cNvPr>
          <p:cNvSpPr>
            <a:spLocks noGrp="1"/>
          </p:cNvSpPr>
          <p:nvPr>
            <p:ph type="sldNum" sz="quarter" idx="12"/>
          </p:nvPr>
        </p:nvSpPr>
        <p:spPr/>
        <p:txBody>
          <a:bodyPr/>
          <a:lstStyle/>
          <a:p>
            <a:fld id="{98C0CDE5-970C-4CC4-BF43-0DA127E73E82}" type="slidenum">
              <a:rPr lang="en-US" noProof="0" smtClean="0"/>
              <a:t>38</a:t>
            </a:fld>
            <a:endParaRPr lang="en-US" noProof="0" dirty="0"/>
          </a:p>
        </p:txBody>
      </p:sp>
      <p:sp>
        <p:nvSpPr>
          <p:cNvPr id="4" name="Title 3">
            <a:extLst>
              <a:ext uri="{FF2B5EF4-FFF2-40B4-BE49-F238E27FC236}">
                <a16:creationId xmlns:a16="http://schemas.microsoft.com/office/drawing/2014/main" id="{63E0061A-4B7D-E43C-0042-40374871B8F6}"/>
              </a:ext>
            </a:extLst>
          </p:cNvPr>
          <p:cNvSpPr>
            <a:spLocks noGrp="1"/>
          </p:cNvSpPr>
          <p:nvPr>
            <p:ph type="title"/>
          </p:nvPr>
        </p:nvSpPr>
        <p:spPr/>
        <p:txBody>
          <a:bodyPr>
            <a:normAutofit fontScale="90000"/>
          </a:bodyPr>
          <a:lstStyle/>
          <a:p>
            <a:r>
              <a:rPr lang="en-US" sz="3600" dirty="0"/>
              <a:t>     </a:t>
            </a:r>
            <a:br>
              <a:rPr lang="en-US" sz="3600" dirty="0"/>
            </a:br>
            <a:r>
              <a:rPr lang="en-US" sz="3600" dirty="0"/>
              <a:t>     Snapshot:</a:t>
            </a:r>
            <a:br>
              <a:rPr lang="en-US" sz="3600" dirty="0"/>
            </a:br>
            <a:r>
              <a:rPr lang="en-US" sz="3600" dirty="0"/>
              <a:t>Lincoln Elementary</a:t>
            </a:r>
            <a:r>
              <a:rPr lang="en-US" dirty="0"/>
              <a:t>	</a:t>
            </a:r>
            <a:r>
              <a:rPr lang="en-US" sz="2400" dirty="0"/>
              <a:t>    </a:t>
            </a:r>
            <a:endParaRPr lang="en-US" dirty="0"/>
          </a:p>
        </p:txBody>
      </p:sp>
      <p:sp>
        <p:nvSpPr>
          <p:cNvPr id="5" name="Content Placeholder 4">
            <a:extLst>
              <a:ext uri="{FF2B5EF4-FFF2-40B4-BE49-F238E27FC236}">
                <a16:creationId xmlns:a16="http://schemas.microsoft.com/office/drawing/2014/main" id="{6F55420D-559E-CC10-DA0F-E84F0C3B6D29}"/>
              </a:ext>
            </a:extLst>
          </p:cNvPr>
          <p:cNvSpPr>
            <a:spLocks noGrp="1"/>
          </p:cNvSpPr>
          <p:nvPr>
            <p:ph idx="1"/>
          </p:nvPr>
        </p:nvSpPr>
        <p:spPr>
          <a:xfrm>
            <a:off x="911225" y="1825625"/>
            <a:ext cx="10442575" cy="4763434"/>
          </a:xfrm>
        </p:spPr>
        <p:txBody>
          <a:bodyPr>
            <a:normAutofit/>
          </a:bodyPr>
          <a:lstStyle/>
          <a:p>
            <a:r>
              <a:rPr lang="en-US" dirty="0"/>
              <a:t>654 Students        “D” School Rating             Title I School</a:t>
            </a:r>
          </a:p>
          <a:p>
            <a:r>
              <a:rPr lang="en-US" dirty="0"/>
              <a:t>Targeted Support and Improvement (TSI), TSI CU (Consistently Underperforming Subgroups), and NC Designated Low Performing School</a:t>
            </a:r>
          </a:p>
          <a:p>
            <a:r>
              <a:rPr lang="en-US" dirty="0"/>
              <a:t>54.4% Math End of Grade Proficiency</a:t>
            </a:r>
          </a:p>
          <a:p>
            <a:r>
              <a:rPr lang="en-US" dirty="0"/>
              <a:t>41.4% Reading End of Grade Proficiency</a:t>
            </a:r>
          </a:p>
          <a:p>
            <a:r>
              <a:rPr lang="en-US" dirty="0"/>
              <a:t>28.49% Chronic Absenteeism Rate</a:t>
            </a:r>
          </a:p>
          <a:p>
            <a:r>
              <a:rPr lang="en-US" dirty="0"/>
              <a:t>31.2% Incoming Rate of Readiness for Kindergarten</a:t>
            </a:r>
          </a:p>
          <a:p>
            <a:endParaRPr lang="en-US" dirty="0"/>
          </a:p>
        </p:txBody>
      </p:sp>
    </p:spTree>
    <p:extLst>
      <p:ext uri="{BB962C8B-B14F-4D97-AF65-F5344CB8AC3E}">
        <p14:creationId xmlns:p14="http://schemas.microsoft.com/office/powerpoint/2010/main" val="27140543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09515E-5870-62B7-2001-03D7B51DE80E}"/>
              </a:ext>
            </a:extLst>
          </p:cNvPr>
          <p:cNvSpPr>
            <a:spLocks noGrp="1"/>
          </p:cNvSpPr>
          <p:nvPr>
            <p:ph type="sldNum" sz="quarter" idx="12"/>
          </p:nvPr>
        </p:nvSpPr>
        <p:spPr/>
        <p:txBody>
          <a:bodyPr/>
          <a:lstStyle/>
          <a:p>
            <a:fld id="{98C0CDE5-970C-4CC4-BF43-0DA127E73E82}" type="slidenum">
              <a:rPr lang="en-US" noProof="0" smtClean="0"/>
              <a:t>39</a:t>
            </a:fld>
            <a:endParaRPr lang="en-US" noProof="0" dirty="0"/>
          </a:p>
        </p:txBody>
      </p:sp>
      <p:sp>
        <p:nvSpPr>
          <p:cNvPr id="4" name="Title 3">
            <a:extLst>
              <a:ext uri="{FF2B5EF4-FFF2-40B4-BE49-F238E27FC236}">
                <a16:creationId xmlns:a16="http://schemas.microsoft.com/office/drawing/2014/main" id="{0D920801-945A-0008-2EEE-C70E46ECA7C3}"/>
              </a:ext>
            </a:extLst>
          </p:cNvPr>
          <p:cNvSpPr>
            <a:spLocks noGrp="1"/>
          </p:cNvSpPr>
          <p:nvPr>
            <p:ph type="title"/>
          </p:nvPr>
        </p:nvSpPr>
        <p:spPr>
          <a:xfrm rot="21180000">
            <a:off x="264961" y="355929"/>
            <a:ext cx="4391191" cy="939862"/>
          </a:xfrm>
        </p:spPr>
        <p:txBody>
          <a:bodyPr>
            <a:normAutofit/>
          </a:bodyPr>
          <a:lstStyle/>
          <a:p>
            <a:r>
              <a:rPr lang="en-US" sz="2000" dirty="0"/>
              <a:t>    Lincoln Elementary</a:t>
            </a:r>
            <a:br>
              <a:rPr lang="en-US" sz="2000" dirty="0"/>
            </a:br>
            <a:r>
              <a:rPr lang="en-US" sz="2000" dirty="0"/>
              <a:t>Tier I School Wide Support  </a:t>
            </a:r>
            <a:br>
              <a:rPr lang="en-US" sz="2000" dirty="0"/>
            </a:br>
            <a:r>
              <a:rPr lang="en-US" sz="2000" dirty="0"/>
              <a:t>            Highlight</a:t>
            </a:r>
          </a:p>
        </p:txBody>
      </p:sp>
      <p:sp>
        <p:nvSpPr>
          <p:cNvPr id="5" name="Content Placeholder 4">
            <a:extLst>
              <a:ext uri="{FF2B5EF4-FFF2-40B4-BE49-F238E27FC236}">
                <a16:creationId xmlns:a16="http://schemas.microsoft.com/office/drawing/2014/main" id="{DA14BBA0-4453-209C-77AB-9DF739ED2D46}"/>
              </a:ext>
            </a:extLst>
          </p:cNvPr>
          <p:cNvSpPr>
            <a:spLocks noGrp="1"/>
          </p:cNvSpPr>
          <p:nvPr>
            <p:ph idx="1"/>
          </p:nvPr>
        </p:nvSpPr>
        <p:spPr>
          <a:xfrm>
            <a:off x="911225" y="1609725"/>
            <a:ext cx="10442575" cy="4933950"/>
          </a:xfrm>
        </p:spPr>
        <p:txBody>
          <a:bodyPr>
            <a:normAutofit/>
          </a:bodyPr>
          <a:lstStyle/>
          <a:p>
            <a:pPr marL="0" indent="0">
              <a:buNone/>
            </a:pPr>
            <a:endParaRPr lang="en-US" sz="2000" b="0" i="0" dirty="0">
              <a:solidFill>
                <a:srgbClr val="000000"/>
              </a:solidFill>
              <a:effectLst/>
              <a:latin typeface="Arial" panose="020B0604020202020204" pitchFamily="34" charset="0"/>
            </a:endParaRPr>
          </a:p>
          <a:p>
            <a:pPr marL="0" indent="0">
              <a:buNone/>
            </a:pPr>
            <a:endParaRPr lang="en-US" sz="2400" dirty="0"/>
          </a:p>
        </p:txBody>
      </p:sp>
      <p:sp>
        <p:nvSpPr>
          <p:cNvPr id="12" name="TextBox 11">
            <a:extLst>
              <a:ext uri="{FF2B5EF4-FFF2-40B4-BE49-F238E27FC236}">
                <a16:creationId xmlns:a16="http://schemas.microsoft.com/office/drawing/2014/main" id="{6C7234AA-48BE-8D06-7B21-DDA76EDD9734}"/>
              </a:ext>
            </a:extLst>
          </p:cNvPr>
          <p:cNvSpPr txBox="1"/>
          <p:nvPr/>
        </p:nvSpPr>
        <p:spPr>
          <a:xfrm>
            <a:off x="224056" y="1305342"/>
            <a:ext cx="11205944" cy="646331"/>
          </a:xfrm>
          <a:prstGeom prst="rect">
            <a:avLst/>
          </a:prstGeom>
          <a:noFill/>
        </p:spPr>
        <p:txBody>
          <a:bodyPr wrap="square">
            <a:spAutoFit/>
          </a:bodyPr>
          <a:lstStyle/>
          <a:p>
            <a:endParaRPr lang="en-US" b="0" i="0" dirty="0">
              <a:solidFill>
                <a:srgbClr val="000000"/>
              </a:solidFill>
              <a:effectLst/>
              <a:latin typeface="Arial" panose="020B0604020202020204" pitchFamily="34" charset="0"/>
            </a:endParaRPr>
          </a:p>
          <a:p>
            <a:pPr algn="ctr"/>
            <a:endParaRPr lang="en-US" dirty="0"/>
          </a:p>
        </p:txBody>
      </p:sp>
      <p:sp>
        <p:nvSpPr>
          <p:cNvPr id="6" name="TextBox 5">
            <a:extLst>
              <a:ext uri="{FF2B5EF4-FFF2-40B4-BE49-F238E27FC236}">
                <a16:creationId xmlns:a16="http://schemas.microsoft.com/office/drawing/2014/main" id="{73812EAB-A7F3-1E80-255A-19C1539D4242}"/>
              </a:ext>
            </a:extLst>
          </p:cNvPr>
          <p:cNvSpPr txBox="1"/>
          <p:nvPr/>
        </p:nvSpPr>
        <p:spPr>
          <a:xfrm>
            <a:off x="485400" y="1997839"/>
            <a:ext cx="10944600" cy="1323439"/>
          </a:xfrm>
          <a:prstGeom prst="rect">
            <a:avLst/>
          </a:prstGeom>
          <a:noFill/>
        </p:spPr>
        <p:txBody>
          <a:bodyPr wrap="square">
            <a:spAutoFit/>
          </a:bodyPr>
          <a:lstStyle/>
          <a:p>
            <a:r>
              <a:rPr lang="en-US" sz="1600" b="0" i="0" dirty="0">
                <a:solidFill>
                  <a:srgbClr val="000000"/>
                </a:solidFill>
                <a:effectLst/>
                <a:latin typeface="Arial" panose="020B0604020202020204" pitchFamily="34" charset="0"/>
              </a:rPr>
              <a:t>Continuing the partnership again this year between the Brick-By-Brick group and the UNCW EVS Department, the Brick by Brick group took its annual field trip to UNCW in June. Having the support of faculty members to continue to grow the group and provide students opportunities they wouldn't normally have has been a privilege to coordinate. Overall, Brick by Brick grew by twenty students from year one to year two, and this has given us the chance to grow our mission and continue to support young men moving through the education system!</a:t>
            </a:r>
            <a:endParaRPr lang="en-US" sz="1600" dirty="0"/>
          </a:p>
        </p:txBody>
      </p:sp>
      <p:pic>
        <p:nvPicPr>
          <p:cNvPr id="8" name="Picture 7" descr="A group of people posing for a photo&#10;&#10;Description automatically generated">
            <a:extLst>
              <a:ext uri="{FF2B5EF4-FFF2-40B4-BE49-F238E27FC236}">
                <a16:creationId xmlns:a16="http://schemas.microsoft.com/office/drawing/2014/main" id="{D2BF4836-3A90-6886-FE0E-5F0C38591F20}"/>
              </a:ext>
            </a:extLst>
          </p:cNvPr>
          <p:cNvPicPr>
            <a:picLocks noChangeAspect="1"/>
          </p:cNvPicPr>
          <p:nvPr/>
        </p:nvPicPr>
        <p:blipFill>
          <a:blip r:embed="rId2"/>
          <a:stretch>
            <a:fillRect/>
          </a:stretch>
        </p:blipFill>
        <p:spPr>
          <a:xfrm>
            <a:off x="3567952" y="3536723"/>
            <a:ext cx="4204447" cy="3153335"/>
          </a:xfrm>
          <a:prstGeom prst="rect">
            <a:avLst/>
          </a:prstGeom>
        </p:spPr>
      </p:pic>
    </p:spTree>
    <p:extLst>
      <p:ext uri="{BB962C8B-B14F-4D97-AF65-F5344CB8AC3E}">
        <p14:creationId xmlns:p14="http://schemas.microsoft.com/office/powerpoint/2010/main" val="121792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0BBE718-FF7E-D12F-ADD0-0EC3A3500618}"/>
              </a:ext>
            </a:extLst>
          </p:cNvPr>
          <p:cNvSpPr>
            <a:spLocks noGrp="1"/>
          </p:cNvSpPr>
          <p:nvPr>
            <p:ph type="sldNum" sz="quarter" idx="12"/>
          </p:nvPr>
        </p:nvSpPr>
        <p:spPr/>
        <p:txBody>
          <a:bodyPr/>
          <a:lstStyle/>
          <a:p>
            <a:fld id="{98C0CDE5-970C-4CC4-BF43-0DA127E73E82}" type="slidenum">
              <a:rPr lang="en-US" noProof="0" smtClean="0"/>
              <a:t>4</a:t>
            </a:fld>
            <a:endParaRPr lang="en-US" noProof="0" dirty="0"/>
          </a:p>
        </p:txBody>
      </p:sp>
      <p:sp>
        <p:nvSpPr>
          <p:cNvPr id="4" name="Title 3">
            <a:extLst>
              <a:ext uri="{FF2B5EF4-FFF2-40B4-BE49-F238E27FC236}">
                <a16:creationId xmlns:a16="http://schemas.microsoft.com/office/drawing/2014/main" id="{3AE179A5-913F-C635-68F7-B9399A710842}"/>
              </a:ext>
            </a:extLst>
          </p:cNvPr>
          <p:cNvSpPr>
            <a:spLocks noGrp="1"/>
          </p:cNvSpPr>
          <p:nvPr>
            <p:ph type="title"/>
          </p:nvPr>
        </p:nvSpPr>
        <p:spPr/>
        <p:txBody>
          <a:bodyPr/>
          <a:lstStyle/>
          <a:p>
            <a:r>
              <a:rPr lang="en-US" dirty="0"/>
              <a:t>School Collaborations</a:t>
            </a:r>
          </a:p>
        </p:txBody>
      </p:sp>
      <p:sp>
        <p:nvSpPr>
          <p:cNvPr id="5" name="Content Placeholder 4">
            <a:extLst>
              <a:ext uri="{FF2B5EF4-FFF2-40B4-BE49-F238E27FC236}">
                <a16:creationId xmlns:a16="http://schemas.microsoft.com/office/drawing/2014/main" id="{C37F3155-38E7-8C41-1172-BB95282F8AED}"/>
              </a:ext>
            </a:extLst>
          </p:cNvPr>
          <p:cNvSpPr>
            <a:spLocks noGrp="1"/>
          </p:cNvSpPr>
          <p:nvPr>
            <p:ph idx="1"/>
          </p:nvPr>
        </p:nvSpPr>
        <p:spPr>
          <a:xfrm>
            <a:off x="911225" y="1825624"/>
            <a:ext cx="10442575" cy="3875265"/>
          </a:xfrm>
        </p:spPr>
        <p:txBody>
          <a:bodyPr>
            <a:normAutofit lnSpcReduction="10000"/>
          </a:bodyPr>
          <a:lstStyle/>
          <a:p>
            <a:pPr marL="0" indent="0">
              <a:buNone/>
            </a:pPr>
            <a:r>
              <a:rPr lang="en-US" sz="2000" dirty="0"/>
              <a:t>CIS Success Coaches work as integrated members of their school community. One way they do this is by serving on school-based teams and committees that work to improve school climate, promote collaboration, and strengthen student intervention and support.</a:t>
            </a:r>
          </a:p>
          <a:p>
            <a:pPr marL="0" indent="0">
              <a:buNone/>
            </a:pPr>
            <a:endParaRPr lang="en-US" sz="2000" dirty="0"/>
          </a:p>
          <a:p>
            <a:pPr marL="0" indent="0" algn="ctr">
              <a:buNone/>
            </a:pPr>
            <a:r>
              <a:rPr lang="en-US" sz="2000" dirty="0"/>
              <a:t>School Improvement Team</a:t>
            </a:r>
          </a:p>
          <a:p>
            <a:pPr marL="0" indent="0" algn="ctr">
              <a:buNone/>
            </a:pPr>
            <a:r>
              <a:rPr lang="en-US" sz="2000" dirty="0"/>
              <a:t>PBIS Committee – Positive Behavior Intervention and Supports</a:t>
            </a:r>
          </a:p>
          <a:p>
            <a:pPr marL="0" indent="0" algn="ctr">
              <a:buNone/>
            </a:pPr>
            <a:r>
              <a:rPr lang="en-US" sz="2000" dirty="0"/>
              <a:t>Attendance Committee</a:t>
            </a:r>
          </a:p>
          <a:p>
            <a:pPr marL="0" indent="0" algn="ctr">
              <a:buNone/>
            </a:pPr>
            <a:r>
              <a:rPr lang="en-US" sz="2000" dirty="0"/>
              <a:t>MTSS Committee – Multi-Tiered System of Supports</a:t>
            </a:r>
          </a:p>
          <a:p>
            <a:pPr marL="0" indent="0" algn="ctr">
              <a:buNone/>
            </a:pPr>
            <a:r>
              <a:rPr lang="en-US" sz="2000" dirty="0"/>
              <a:t>Student Support Committee</a:t>
            </a:r>
          </a:p>
          <a:p>
            <a:pPr marL="0" indent="0" algn="ctr">
              <a:buNone/>
            </a:pPr>
            <a:r>
              <a:rPr lang="en-US" sz="2000" dirty="0"/>
              <a:t>You Matter</a:t>
            </a:r>
          </a:p>
          <a:p>
            <a:pPr marL="0" indent="0" algn="ctr">
              <a:buNone/>
            </a:pPr>
            <a:r>
              <a:rPr lang="en-US" sz="2000" dirty="0"/>
              <a:t>Testing Team</a:t>
            </a:r>
          </a:p>
          <a:p>
            <a:pPr marL="0" indent="0">
              <a:buNone/>
            </a:pPr>
            <a:endParaRPr lang="en-US" sz="2000" dirty="0"/>
          </a:p>
          <a:p>
            <a:pPr marL="0" indent="0">
              <a:buNone/>
            </a:pPr>
            <a:endParaRPr lang="en-US" sz="2000" dirty="0"/>
          </a:p>
          <a:p>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42002116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09515E-5870-62B7-2001-03D7B51DE80E}"/>
              </a:ext>
            </a:extLst>
          </p:cNvPr>
          <p:cNvSpPr>
            <a:spLocks noGrp="1"/>
          </p:cNvSpPr>
          <p:nvPr>
            <p:ph type="sldNum" sz="quarter" idx="12"/>
          </p:nvPr>
        </p:nvSpPr>
        <p:spPr/>
        <p:txBody>
          <a:bodyPr/>
          <a:lstStyle/>
          <a:p>
            <a:fld id="{98C0CDE5-970C-4CC4-BF43-0DA127E73E82}" type="slidenum">
              <a:rPr lang="en-US" noProof="0" smtClean="0"/>
              <a:t>40</a:t>
            </a:fld>
            <a:endParaRPr lang="en-US" noProof="0" dirty="0"/>
          </a:p>
        </p:txBody>
      </p:sp>
      <p:sp>
        <p:nvSpPr>
          <p:cNvPr id="4" name="Title 3">
            <a:extLst>
              <a:ext uri="{FF2B5EF4-FFF2-40B4-BE49-F238E27FC236}">
                <a16:creationId xmlns:a16="http://schemas.microsoft.com/office/drawing/2014/main" id="{0D920801-945A-0008-2EEE-C70E46ECA7C3}"/>
              </a:ext>
            </a:extLst>
          </p:cNvPr>
          <p:cNvSpPr>
            <a:spLocks noGrp="1"/>
          </p:cNvSpPr>
          <p:nvPr>
            <p:ph type="title"/>
          </p:nvPr>
        </p:nvSpPr>
        <p:spPr>
          <a:xfrm rot="21180000">
            <a:off x="315439" y="795559"/>
            <a:ext cx="4391191" cy="882846"/>
          </a:xfrm>
        </p:spPr>
        <p:txBody>
          <a:bodyPr>
            <a:normAutofit fontScale="90000"/>
          </a:bodyPr>
          <a:lstStyle/>
          <a:p>
            <a:pPr algn="ctr"/>
            <a:r>
              <a:rPr lang="en-US" sz="2000" dirty="0"/>
              <a:t>Lincoln Elementary Success Story:</a:t>
            </a:r>
            <a:br>
              <a:rPr lang="en-US" sz="2000" dirty="0"/>
            </a:br>
            <a:r>
              <a:rPr lang="en-US" sz="2000" dirty="0" err="1"/>
              <a:t>MacKenzie</a:t>
            </a:r>
            <a:r>
              <a:rPr lang="en-US" sz="2000" dirty="0"/>
              <a:t>, </a:t>
            </a:r>
            <a:r>
              <a:rPr lang="en-US" sz="2000" dirty="0" err="1"/>
              <a:t>Malayah</a:t>
            </a:r>
            <a:r>
              <a:rPr lang="en-US" sz="2000" dirty="0"/>
              <a:t>, Audrey, and Ashlynn</a:t>
            </a:r>
            <a:br>
              <a:rPr lang="en-US" sz="2000" dirty="0"/>
            </a:br>
            <a:br>
              <a:rPr lang="en-US" sz="2000" dirty="0"/>
            </a:br>
            <a:br>
              <a:rPr lang="en-US" sz="2000" dirty="0"/>
            </a:br>
            <a:r>
              <a:rPr lang="en-US" sz="2000" dirty="0"/>
              <a:t>       </a:t>
            </a:r>
            <a:endParaRPr lang="en-US" sz="2400" dirty="0"/>
          </a:p>
        </p:txBody>
      </p:sp>
      <p:sp>
        <p:nvSpPr>
          <p:cNvPr id="5" name="Content Placeholder 4">
            <a:extLst>
              <a:ext uri="{FF2B5EF4-FFF2-40B4-BE49-F238E27FC236}">
                <a16:creationId xmlns:a16="http://schemas.microsoft.com/office/drawing/2014/main" id="{DA14BBA0-4453-209C-77AB-9DF739ED2D46}"/>
              </a:ext>
            </a:extLst>
          </p:cNvPr>
          <p:cNvSpPr>
            <a:spLocks noGrp="1"/>
          </p:cNvSpPr>
          <p:nvPr>
            <p:ph idx="1"/>
          </p:nvPr>
        </p:nvSpPr>
        <p:spPr>
          <a:xfrm>
            <a:off x="911225" y="1609725"/>
            <a:ext cx="10442575" cy="4933950"/>
          </a:xfrm>
        </p:spPr>
        <p:txBody>
          <a:bodyPr/>
          <a:lstStyle/>
          <a:p>
            <a:pPr marL="0" indent="0" algn="ctr">
              <a:buNone/>
            </a:pPr>
            <a:r>
              <a:rPr lang="en-US" b="0" i="0" dirty="0">
                <a:solidFill>
                  <a:srgbClr val="000000"/>
                </a:solidFill>
                <a:effectLst/>
                <a:latin typeface="Arial" panose="020B0604020202020204" pitchFamily="34" charset="0"/>
              </a:rPr>
              <a:t> </a:t>
            </a:r>
            <a:endParaRPr lang="en-US" sz="2000" dirty="0"/>
          </a:p>
        </p:txBody>
      </p:sp>
      <p:pic>
        <p:nvPicPr>
          <p:cNvPr id="2" name="image1.jpg">
            <a:extLst>
              <a:ext uri="{FF2B5EF4-FFF2-40B4-BE49-F238E27FC236}">
                <a16:creationId xmlns:a16="http://schemas.microsoft.com/office/drawing/2014/main" id="{89E4F5C7-A27E-966D-2214-89A3E0E5172F}"/>
              </a:ext>
            </a:extLst>
          </p:cNvPr>
          <p:cNvPicPr/>
          <p:nvPr/>
        </p:nvPicPr>
        <p:blipFill>
          <a:blip r:embed="rId2"/>
          <a:srcRect/>
          <a:stretch>
            <a:fillRect/>
          </a:stretch>
        </p:blipFill>
        <p:spPr>
          <a:xfrm>
            <a:off x="3469341" y="1609725"/>
            <a:ext cx="4814047" cy="5063378"/>
          </a:xfrm>
          <a:prstGeom prst="rect">
            <a:avLst/>
          </a:prstGeom>
          <a:ln/>
        </p:spPr>
      </p:pic>
    </p:spTree>
    <p:extLst>
      <p:ext uri="{BB962C8B-B14F-4D97-AF65-F5344CB8AC3E}">
        <p14:creationId xmlns:p14="http://schemas.microsoft.com/office/powerpoint/2010/main" val="21950343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AA51B70-C5E8-B1F2-703F-7CACCA72C918}"/>
              </a:ext>
            </a:extLst>
          </p:cNvPr>
          <p:cNvSpPr>
            <a:spLocks noGrp="1"/>
          </p:cNvSpPr>
          <p:nvPr>
            <p:ph type="sldNum" sz="quarter" idx="12"/>
          </p:nvPr>
        </p:nvSpPr>
        <p:spPr/>
        <p:txBody>
          <a:bodyPr/>
          <a:lstStyle/>
          <a:p>
            <a:fld id="{98C0CDE5-970C-4CC4-BF43-0DA127E73E82}" type="slidenum">
              <a:rPr lang="en-US" noProof="0" smtClean="0"/>
              <a:t>41</a:t>
            </a:fld>
            <a:endParaRPr lang="en-US" noProof="0" dirty="0"/>
          </a:p>
        </p:txBody>
      </p:sp>
      <p:sp>
        <p:nvSpPr>
          <p:cNvPr id="4" name="Title 3">
            <a:extLst>
              <a:ext uri="{FF2B5EF4-FFF2-40B4-BE49-F238E27FC236}">
                <a16:creationId xmlns:a16="http://schemas.microsoft.com/office/drawing/2014/main" id="{B9914AC2-F293-46C4-09DE-D9B0150038E1}"/>
              </a:ext>
            </a:extLst>
          </p:cNvPr>
          <p:cNvSpPr>
            <a:spLocks noGrp="1"/>
          </p:cNvSpPr>
          <p:nvPr>
            <p:ph type="title"/>
          </p:nvPr>
        </p:nvSpPr>
        <p:spPr/>
        <p:txBody>
          <a:bodyPr>
            <a:normAutofit/>
          </a:bodyPr>
          <a:lstStyle/>
          <a:p>
            <a:pPr algn="ctr"/>
            <a:r>
              <a:rPr lang="en-US" sz="3200" dirty="0"/>
              <a:t>The Girls’ </a:t>
            </a:r>
            <a:br>
              <a:rPr lang="en-US" sz="3200" dirty="0"/>
            </a:br>
            <a:r>
              <a:rPr lang="en-US" sz="3200" dirty="0"/>
              <a:t>Success Story:</a:t>
            </a:r>
          </a:p>
        </p:txBody>
      </p:sp>
      <p:sp>
        <p:nvSpPr>
          <p:cNvPr id="5" name="Content Placeholder 4">
            <a:extLst>
              <a:ext uri="{FF2B5EF4-FFF2-40B4-BE49-F238E27FC236}">
                <a16:creationId xmlns:a16="http://schemas.microsoft.com/office/drawing/2014/main" id="{2D67FE19-8EEE-3155-7B8F-1138D865A8EB}"/>
              </a:ext>
            </a:extLst>
          </p:cNvPr>
          <p:cNvSpPr>
            <a:spLocks noGrp="1"/>
          </p:cNvSpPr>
          <p:nvPr>
            <p:ph idx="1"/>
          </p:nvPr>
        </p:nvSpPr>
        <p:spPr>
          <a:xfrm>
            <a:off x="319597" y="1942691"/>
            <a:ext cx="11034204" cy="4368258"/>
          </a:xfrm>
        </p:spPr>
        <p:txBody>
          <a:bodyPr>
            <a:noAutofit/>
          </a:bodyPr>
          <a:lstStyle/>
          <a:p>
            <a:pPr rtl="0">
              <a:spcBef>
                <a:spcPts val="0"/>
              </a:spcBef>
              <a:spcAft>
                <a:spcPts val="0"/>
              </a:spcAft>
            </a:pPr>
            <a:r>
              <a:rPr lang="en-US" sz="1400" b="0" i="0" u="none" strike="noStrike" dirty="0">
                <a:solidFill>
                  <a:srgbClr val="000000"/>
                </a:solidFill>
                <a:effectLst/>
                <a:latin typeface="Arial" panose="020B0604020202020204" pitchFamily="34" charset="0"/>
              </a:rPr>
              <a:t>The first- grade girls’ group at Lincoln Elementary are resilient, kind and always looking for ways to include others. With these girls leading the way! Success Coach, Morgan Fragale, held a “bring your friend to lunch day” where the girls could pick another student to bring along who could use a friend, to cultivate kindness within the school. The four girls, </a:t>
            </a:r>
            <a:r>
              <a:rPr lang="en-US" sz="1400" b="0" i="0" u="none" strike="noStrike" dirty="0" err="1">
                <a:solidFill>
                  <a:srgbClr val="000000"/>
                </a:solidFill>
                <a:effectLst/>
                <a:latin typeface="Arial" panose="020B0604020202020204" pitchFamily="34" charset="0"/>
              </a:rPr>
              <a:t>Mckenzie</a:t>
            </a:r>
            <a:r>
              <a:rPr lang="en-US" sz="1400" b="0" i="0" u="none" strike="noStrike" dirty="0">
                <a:solidFill>
                  <a:srgbClr val="000000"/>
                </a:solidFill>
                <a:effectLst/>
                <a:latin typeface="Arial" panose="020B0604020202020204" pitchFamily="34" charset="0"/>
              </a:rPr>
              <a:t>, </a:t>
            </a:r>
            <a:r>
              <a:rPr lang="en-US" sz="1400" b="0" i="0" u="none" strike="noStrike" dirty="0" err="1">
                <a:solidFill>
                  <a:srgbClr val="000000"/>
                </a:solidFill>
                <a:effectLst/>
                <a:latin typeface="Arial" panose="020B0604020202020204" pitchFamily="34" charset="0"/>
              </a:rPr>
              <a:t>Malayah</a:t>
            </a:r>
            <a:r>
              <a:rPr lang="en-US" sz="1400" b="0" i="0" u="none" strike="noStrike" dirty="0">
                <a:solidFill>
                  <a:srgbClr val="000000"/>
                </a:solidFill>
                <a:effectLst/>
                <a:latin typeface="Arial" panose="020B0604020202020204" pitchFamily="34" charset="0"/>
              </a:rPr>
              <a:t>, Audrey and Ashlynn, continued to surprise Morgan as they decided to pick up trash on the playground, color encouraging pictures for 5th graders during testing, and brainstorm ideas for next school year. The Lincoln Leaders are Leading the Way for this coming school year!</a:t>
            </a:r>
            <a:endParaRPr lang="en-US" sz="1400" b="0" dirty="0">
              <a:effectLst/>
            </a:endParaRPr>
          </a:p>
          <a:p>
            <a:pPr indent="457200" rtl="0">
              <a:spcBef>
                <a:spcPts val="0"/>
              </a:spcBef>
              <a:spcAft>
                <a:spcPts val="0"/>
              </a:spcAft>
            </a:pPr>
            <a:br>
              <a:rPr lang="en-US" sz="1400" b="0" dirty="0">
                <a:effectLst/>
              </a:rPr>
            </a:br>
            <a:r>
              <a:rPr lang="en-US" sz="1400" b="0" i="0" u="none" strike="noStrike" dirty="0">
                <a:solidFill>
                  <a:srgbClr val="000000"/>
                </a:solidFill>
                <a:effectLst/>
                <a:latin typeface="Arial" panose="020B0604020202020204" pitchFamily="34" charset="0"/>
              </a:rPr>
              <a:t>Audrey, a new student at Lincoln for first grade, refused to come to school the first two weeks of school. She came in crying each day her parents brought her in. Audrey would sit alone at recess and not speak in class or at lunch. Her teacher sent her to the CIS office one day after crying for most of the morning. When Morgan first met Audrey, she didn’t talk to her at all. They sat on her office floor together while Morgan read a book out loud. This continued for a week. Finally, Audrey asked if Morgan could read “Wonder”. Morgan took this moment and ran with it. She got her to talk about the books she liked and why. They talked about reading and her favorite stories for 45 minutes. The next day, they started “Wonder”. She stopped refusing to come to school, started doing school work, and even began playing at recess. In a meeting with her parents, Morgan learned that the move to where they were now living was very hard as they moved away from a strong family unit - one in which included family members reading to her.</a:t>
            </a:r>
          </a:p>
          <a:p>
            <a:pPr indent="457200" rtl="0">
              <a:spcBef>
                <a:spcPts val="0"/>
              </a:spcBef>
              <a:spcAft>
                <a:spcPts val="0"/>
              </a:spcAft>
            </a:pPr>
            <a:endParaRPr lang="en-US" sz="1400" b="0" dirty="0">
              <a:effectLst/>
            </a:endParaRPr>
          </a:p>
          <a:p>
            <a:pPr indent="457200" rtl="0">
              <a:spcBef>
                <a:spcPts val="0"/>
              </a:spcBef>
              <a:spcAft>
                <a:spcPts val="0"/>
              </a:spcAft>
            </a:pPr>
            <a:r>
              <a:rPr lang="en-US" sz="1400" b="0" i="0" u="none" strike="noStrike" dirty="0">
                <a:solidFill>
                  <a:srgbClr val="000000"/>
                </a:solidFill>
                <a:effectLst/>
                <a:latin typeface="Arial" panose="020B0604020202020204" pitchFamily="34" charset="0"/>
              </a:rPr>
              <a:t>Morgan continued to check-in every morning and afternoon with Audrey. Above grade level in Reading, Audrey struggles in Math. It is her idea of “I suck at math. Why can’t it be like reading?” that started the Success Coach’s effort to change Math problems into work problems for kids who struggle with Math but find reading easier. The start of the girls group (pictured) provided Audrey friends in different classes, at lunch and on the playground. These girls even started a book club with Morgan in which they all sit on the floor and read together. For second grade, they started the Book Club again &amp; Audrey even asked to bring a new friend. </a:t>
            </a:r>
            <a:endParaRPr lang="en-US" sz="1400" b="0" dirty="0">
              <a:effectLst/>
            </a:endParaRPr>
          </a:p>
          <a:p>
            <a:br>
              <a:rPr lang="en-US" sz="1600" dirty="0"/>
            </a:b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9111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6BCFBD-BAD9-A30B-417C-CECD7FDB5917}"/>
              </a:ext>
            </a:extLst>
          </p:cNvPr>
          <p:cNvSpPr>
            <a:spLocks noGrp="1"/>
          </p:cNvSpPr>
          <p:nvPr>
            <p:ph type="sldNum" sz="quarter" idx="12"/>
          </p:nvPr>
        </p:nvSpPr>
        <p:spPr/>
        <p:txBody>
          <a:bodyPr/>
          <a:lstStyle/>
          <a:p>
            <a:fld id="{98C0CDE5-970C-4CC4-BF43-0DA127E73E82}" type="slidenum">
              <a:rPr lang="en-US" noProof="0" smtClean="0"/>
              <a:t>42</a:t>
            </a:fld>
            <a:endParaRPr lang="en-US" noProof="0" dirty="0"/>
          </a:p>
        </p:txBody>
      </p:sp>
      <p:sp>
        <p:nvSpPr>
          <p:cNvPr id="4" name="Title 3">
            <a:extLst>
              <a:ext uri="{FF2B5EF4-FFF2-40B4-BE49-F238E27FC236}">
                <a16:creationId xmlns:a16="http://schemas.microsoft.com/office/drawing/2014/main" id="{63E0061A-4B7D-E43C-0042-40374871B8F6}"/>
              </a:ext>
            </a:extLst>
          </p:cNvPr>
          <p:cNvSpPr>
            <a:spLocks noGrp="1"/>
          </p:cNvSpPr>
          <p:nvPr>
            <p:ph type="title"/>
          </p:nvPr>
        </p:nvSpPr>
        <p:spPr/>
        <p:txBody>
          <a:bodyPr>
            <a:normAutofit fontScale="90000"/>
          </a:bodyPr>
          <a:lstStyle/>
          <a:p>
            <a:r>
              <a:rPr lang="en-US" sz="3600" dirty="0"/>
              <a:t>     Snapshot:</a:t>
            </a:r>
            <a:br>
              <a:rPr lang="en-US" sz="3600" dirty="0"/>
            </a:br>
            <a:r>
              <a:rPr lang="en-US" sz="3600" dirty="0"/>
              <a:t>Supply Elementary</a:t>
            </a:r>
            <a:r>
              <a:rPr lang="en-US" dirty="0"/>
              <a:t>	</a:t>
            </a:r>
            <a:r>
              <a:rPr lang="en-US" sz="2400" dirty="0"/>
              <a:t>    </a:t>
            </a:r>
            <a:endParaRPr lang="en-US" dirty="0"/>
          </a:p>
        </p:txBody>
      </p:sp>
      <p:sp>
        <p:nvSpPr>
          <p:cNvPr id="5" name="Content Placeholder 4">
            <a:extLst>
              <a:ext uri="{FF2B5EF4-FFF2-40B4-BE49-F238E27FC236}">
                <a16:creationId xmlns:a16="http://schemas.microsoft.com/office/drawing/2014/main" id="{6F55420D-559E-CC10-DA0F-E84F0C3B6D29}"/>
              </a:ext>
            </a:extLst>
          </p:cNvPr>
          <p:cNvSpPr>
            <a:spLocks noGrp="1"/>
          </p:cNvSpPr>
          <p:nvPr>
            <p:ph idx="1"/>
          </p:nvPr>
        </p:nvSpPr>
        <p:spPr>
          <a:xfrm>
            <a:off x="911225" y="1825625"/>
            <a:ext cx="10442575" cy="4763434"/>
          </a:xfrm>
        </p:spPr>
        <p:txBody>
          <a:bodyPr>
            <a:normAutofit/>
          </a:bodyPr>
          <a:lstStyle/>
          <a:p>
            <a:r>
              <a:rPr lang="en-US" dirty="0"/>
              <a:t>501 Students        “C” School Rating             Title I School</a:t>
            </a:r>
          </a:p>
          <a:p>
            <a:r>
              <a:rPr lang="en-US" dirty="0"/>
              <a:t>Targeted Support and Improvement (TSI), TSI CU (Consistently Underperforming Subgroups), and NC Designated Low Performing School</a:t>
            </a:r>
          </a:p>
          <a:p>
            <a:r>
              <a:rPr lang="en-US" dirty="0"/>
              <a:t>64.1% Math End of Grade Proficiency</a:t>
            </a:r>
          </a:p>
          <a:p>
            <a:r>
              <a:rPr lang="en-US" dirty="0"/>
              <a:t>45.4% Reading End of Grade Proficiency</a:t>
            </a:r>
          </a:p>
          <a:p>
            <a:r>
              <a:rPr lang="en-US" dirty="0"/>
              <a:t>41.25 Chronic Absenteeism Rate</a:t>
            </a:r>
          </a:p>
          <a:p>
            <a:r>
              <a:rPr lang="en-US" dirty="0"/>
              <a:t>&lt; 5% Incoming Rate of Readiness for Kindergarten</a:t>
            </a:r>
          </a:p>
          <a:p>
            <a:endParaRPr lang="en-US" dirty="0"/>
          </a:p>
        </p:txBody>
      </p:sp>
    </p:spTree>
    <p:extLst>
      <p:ext uri="{BB962C8B-B14F-4D97-AF65-F5344CB8AC3E}">
        <p14:creationId xmlns:p14="http://schemas.microsoft.com/office/powerpoint/2010/main" val="22952936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09515E-5870-62B7-2001-03D7B51DE80E}"/>
              </a:ext>
            </a:extLst>
          </p:cNvPr>
          <p:cNvSpPr>
            <a:spLocks noGrp="1"/>
          </p:cNvSpPr>
          <p:nvPr>
            <p:ph type="sldNum" sz="quarter" idx="12"/>
          </p:nvPr>
        </p:nvSpPr>
        <p:spPr/>
        <p:txBody>
          <a:bodyPr/>
          <a:lstStyle/>
          <a:p>
            <a:fld id="{98C0CDE5-970C-4CC4-BF43-0DA127E73E82}" type="slidenum">
              <a:rPr lang="en-US" noProof="0" smtClean="0"/>
              <a:t>43</a:t>
            </a:fld>
            <a:endParaRPr lang="en-US" noProof="0" dirty="0"/>
          </a:p>
        </p:txBody>
      </p:sp>
      <p:sp>
        <p:nvSpPr>
          <p:cNvPr id="4" name="Title 3">
            <a:extLst>
              <a:ext uri="{FF2B5EF4-FFF2-40B4-BE49-F238E27FC236}">
                <a16:creationId xmlns:a16="http://schemas.microsoft.com/office/drawing/2014/main" id="{0D920801-945A-0008-2EEE-C70E46ECA7C3}"/>
              </a:ext>
            </a:extLst>
          </p:cNvPr>
          <p:cNvSpPr>
            <a:spLocks noGrp="1"/>
          </p:cNvSpPr>
          <p:nvPr>
            <p:ph type="title"/>
          </p:nvPr>
        </p:nvSpPr>
        <p:spPr>
          <a:xfrm rot="21180000">
            <a:off x="264961" y="355929"/>
            <a:ext cx="4391191" cy="939862"/>
          </a:xfrm>
        </p:spPr>
        <p:txBody>
          <a:bodyPr>
            <a:normAutofit/>
          </a:bodyPr>
          <a:lstStyle/>
          <a:p>
            <a:r>
              <a:rPr lang="en-US" sz="2000" dirty="0"/>
              <a:t>    Supply Elementary</a:t>
            </a:r>
            <a:br>
              <a:rPr lang="en-US" sz="2000" dirty="0"/>
            </a:br>
            <a:r>
              <a:rPr lang="en-US" sz="2000" dirty="0"/>
              <a:t>Tier I School Wide Support  </a:t>
            </a:r>
            <a:br>
              <a:rPr lang="en-US" sz="2000" dirty="0"/>
            </a:br>
            <a:r>
              <a:rPr lang="en-US" sz="2000" dirty="0"/>
              <a:t>            Highlight</a:t>
            </a:r>
          </a:p>
        </p:txBody>
      </p:sp>
      <p:sp>
        <p:nvSpPr>
          <p:cNvPr id="5" name="Content Placeholder 4">
            <a:extLst>
              <a:ext uri="{FF2B5EF4-FFF2-40B4-BE49-F238E27FC236}">
                <a16:creationId xmlns:a16="http://schemas.microsoft.com/office/drawing/2014/main" id="{DA14BBA0-4453-209C-77AB-9DF739ED2D46}"/>
              </a:ext>
            </a:extLst>
          </p:cNvPr>
          <p:cNvSpPr>
            <a:spLocks noGrp="1"/>
          </p:cNvSpPr>
          <p:nvPr>
            <p:ph idx="1"/>
          </p:nvPr>
        </p:nvSpPr>
        <p:spPr>
          <a:xfrm>
            <a:off x="911225" y="1609725"/>
            <a:ext cx="10442575" cy="4933950"/>
          </a:xfrm>
        </p:spPr>
        <p:txBody>
          <a:bodyPr>
            <a:normAutofit/>
          </a:bodyPr>
          <a:lstStyle/>
          <a:p>
            <a:pPr marL="0" indent="0">
              <a:buNone/>
            </a:pPr>
            <a:endParaRPr lang="en-US" sz="2000" b="0" i="0" dirty="0">
              <a:solidFill>
                <a:srgbClr val="000000"/>
              </a:solidFill>
              <a:effectLst/>
              <a:latin typeface="Arial" panose="020B0604020202020204" pitchFamily="34" charset="0"/>
            </a:endParaRPr>
          </a:p>
          <a:p>
            <a:pPr marL="0" indent="0">
              <a:buNone/>
            </a:pPr>
            <a:endParaRPr lang="en-US" sz="2400" dirty="0"/>
          </a:p>
        </p:txBody>
      </p:sp>
      <p:sp>
        <p:nvSpPr>
          <p:cNvPr id="12" name="TextBox 11">
            <a:extLst>
              <a:ext uri="{FF2B5EF4-FFF2-40B4-BE49-F238E27FC236}">
                <a16:creationId xmlns:a16="http://schemas.microsoft.com/office/drawing/2014/main" id="{6C7234AA-48BE-8D06-7B21-DDA76EDD9734}"/>
              </a:ext>
            </a:extLst>
          </p:cNvPr>
          <p:cNvSpPr txBox="1"/>
          <p:nvPr/>
        </p:nvSpPr>
        <p:spPr>
          <a:xfrm>
            <a:off x="224056" y="1305342"/>
            <a:ext cx="11205944" cy="2031325"/>
          </a:xfrm>
          <a:prstGeom prst="rect">
            <a:avLst/>
          </a:prstGeom>
          <a:noFill/>
        </p:spPr>
        <p:txBody>
          <a:bodyPr wrap="square">
            <a:spAutoFit/>
          </a:bodyPr>
          <a:lstStyle/>
          <a:p>
            <a:endParaRPr lang="en-US" b="0" i="0" dirty="0">
              <a:solidFill>
                <a:srgbClr val="000000"/>
              </a:solidFill>
              <a:effectLst/>
              <a:latin typeface="Arial" panose="020B0604020202020204" pitchFamily="34" charset="0"/>
            </a:endParaRPr>
          </a:p>
          <a:p>
            <a:endParaRPr lang="en-US" dirty="0">
              <a:solidFill>
                <a:srgbClr val="000000"/>
              </a:solidFill>
              <a:latin typeface="Arial" panose="020B0604020202020204" pitchFamily="34" charset="0"/>
            </a:endParaRPr>
          </a:p>
          <a:p>
            <a:r>
              <a:rPr lang="en-US" b="0" i="0" dirty="0">
                <a:solidFill>
                  <a:srgbClr val="000000"/>
                </a:solidFill>
                <a:effectLst/>
                <a:latin typeface="Arial" panose="020B0604020202020204" pitchFamily="34" charset="0"/>
              </a:rPr>
              <a:t>Chess Club was held during the school day every Friday for 4th and 5th grade for PBIS (Positive Behavior Interventions and Supports) club days. Through Chess Club, students were taught to master a basic understanding of how chess is played, demonstrate respect, patience, critical thinking, and good sportsmanship. Through the rules and structure of chess, students learned how to process situations/information and apply similar analysis and decision- making skills with their behavior at school. </a:t>
            </a:r>
            <a:endParaRPr lang="en-US" dirty="0"/>
          </a:p>
        </p:txBody>
      </p:sp>
      <p:pic>
        <p:nvPicPr>
          <p:cNvPr id="2" name="image1.png">
            <a:extLst>
              <a:ext uri="{FF2B5EF4-FFF2-40B4-BE49-F238E27FC236}">
                <a16:creationId xmlns:a16="http://schemas.microsoft.com/office/drawing/2014/main" id="{58842D97-0EF3-AC8D-3A38-756686EEBFA1}"/>
              </a:ext>
            </a:extLst>
          </p:cNvPr>
          <p:cNvPicPr/>
          <p:nvPr/>
        </p:nvPicPr>
        <p:blipFill>
          <a:blip r:embed="rId2"/>
          <a:srcRect/>
          <a:stretch>
            <a:fillRect/>
          </a:stretch>
        </p:blipFill>
        <p:spPr>
          <a:xfrm>
            <a:off x="4275717" y="3726533"/>
            <a:ext cx="2744190" cy="2817142"/>
          </a:xfrm>
          <a:prstGeom prst="rect">
            <a:avLst/>
          </a:prstGeom>
          <a:ln/>
        </p:spPr>
      </p:pic>
    </p:spTree>
    <p:extLst>
      <p:ext uri="{BB962C8B-B14F-4D97-AF65-F5344CB8AC3E}">
        <p14:creationId xmlns:p14="http://schemas.microsoft.com/office/powerpoint/2010/main" val="21442569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09515E-5870-62B7-2001-03D7B51DE80E}"/>
              </a:ext>
            </a:extLst>
          </p:cNvPr>
          <p:cNvSpPr>
            <a:spLocks noGrp="1"/>
          </p:cNvSpPr>
          <p:nvPr>
            <p:ph type="sldNum" sz="quarter" idx="12"/>
          </p:nvPr>
        </p:nvSpPr>
        <p:spPr/>
        <p:txBody>
          <a:bodyPr/>
          <a:lstStyle/>
          <a:p>
            <a:fld id="{98C0CDE5-970C-4CC4-BF43-0DA127E73E82}" type="slidenum">
              <a:rPr lang="en-US" noProof="0" smtClean="0"/>
              <a:t>44</a:t>
            </a:fld>
            <a:endParaRPr lang="en-US" noProof="0" dirty="0"/>
          </a:p>
        </p:txBody>
      </p:sp>
      <p:sp>
        <p:nvSpPr>
          <p:cNvPr id="4" name="Title 3">
            <a:extLst>
              <a:ext uri="{FF2B5EF4-FFF2-40B4-BE49-F238E27FC236}">
                <a16:creationId xmlns:a16="http://schemas.microsoft.com/office/drawing/2014/main" id="{0D920801-945A-0008-2EEE-C70E46ECA7C3}"/>
              </a:ext>
            </a:extLst>
          </p:cNvPr>
          <p:cNvSpPr>
            <a:spLocks noGrp="1"/>
          </p:cNvSpPr>
          <p:nvPr>
            <p:ph type="title"/>
          </p:nvPr>
        </p:nvSpPr>
        <p:spPr>
          <a:xfrm rot="21180000">
            <a:off x="315439" y="795559"/>
            <a:ext cx="4391191" cy="882846"/>
          </a:xfrm>
        </p:spPr>
        <p:txBody>
          <a:bodyPr>
            <a:normAutofit fontScale="90000"/>
          </a:bodyPr>
          <a:lstStyle/>
          <a:p>
            <a:pPr algn="ctr"/>
            <a:br>
              <a:rPr lang="en-US" sz="2000" dirty="0"/>
            </a:br>
            <a:r>
              <a:rPr lang="en-US" sz="2000" dirty="0"/>
              <a:t>Supply Elementary Success Story:</a:t>
            </a:r>
            <a:br>
              <a:rPr lang="en-US" sz="2000" dirty="0"/>
            </a:br>
            <a:br>
              <a:rPr lang="en-US" sz="2000" dirty="0"/>
            </a:br>
            <a:r>
              <a:rPr lang="en-US" sz="3100" dirty="0"/>
              <a:t>Aubrey</a:t>
            </a:r>
            <a:br>
              <a:rPr lang="en-US" sz="3100" dirty="0"/>
            </a:br>
            <a:br>
              <a:rPr lang="en-US" sz="2000" dirty="0"/>
            </a:br>
            <a:br>
              <a:rPr lang="en-US" sz="2000" dirty="0"/>
            </a:br>
            <a:r>
              <a:rPr lang="en-US" sz="2000" dirty="0"/>
              <a:t>       </a:t>
            </a:r>
            <a:endParaRPr lang="en-US" sz="2400" dirty="0"/>
          </a:p>
        </p:txBody>
      </p:sp>
      <p:sp>
        <p:nvSpPr>
          <p:cNvPr id="5" name="Content Placeholder 4">
            <a:extLst>
              <a:ext uri="{FF2B5EF4-FFF2-40B4-BE49-F238E27FC236}">
                <a16:creationId xmlns:a16="http://schemas.microsoft.com/office/drawing/2014/main" id="{DA14BBA0-4453-209C-77AB-9DF739ED2D46}"/>
              </a:ext>
            </a:extLst>
          </p:cNvPr>
          <p:cNvSpPr>
            <a:spLocks noGrp="1"/>
          </p:cNvSpPr>
          <p:nvPr>
            <p:ph idx="1"/>
          </p:nvPr>
        </p:nvSpPr>
        <p:spPr>
          <a:xfrm>
            <a:off x="911225" y="1609725"/>
            <a:ext cx="10442575" cy="4933950"/>
          </a:xfrm>
        </p:spPr>
        <p:txBody>
          <a:bodyPr/>
          <a:lstStyle/>
          <a:p>
            <a:pPr marL="0" indent="0" algn="ctr">
              <a:buNone/>
            </a:pPr>
            <a:r>
              <a:rPr lang="en-US" b="0" i="0" dirty="0">
                <a:solidFill>
                  <a:srgbClr val="000000"/>
                </a:solidFill>
                <a:effectLst/>
                <a:latin typeface="Arial" panose="020B0604020202020204" pitchFamily="34" charset="0"/>
              </a:rPr>
              <a:t> </a:t>
            </a:r>
            <a:endParaRPr lang="en-US" sz="2000" dirty="0"/>
          </a:p>
        </p:txBody>
      </p:sp>
      <p:pic>
        <p:nvPicPr>
          <p:cNvPr id="1026" name="Picture 2">
            <a:extLst>
              <a:ext uri="{FF2B5EF4-FFF2-40B4-BE49-F238E27FC236}">
                <a16:creationId xmlns:a16="http://schemas.microsoft.com/office/drawing/2014/main" id="{1F35453C-3318-4B41-5A20-E4460A97E7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4061" y="1627358"/>
            <a:ext cx="3628414" cy="4835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4272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AA51B70-C5E8-B1F2-703F-7CACCA72C918}"/>
              </a:ext>
            </a:extLst>
          </p:cNvPr>
          <p:cNvSpPr>
            <a:spLocks noGrp="1"/>
          </p:cNvSpPr>
          <p:nvPr>
            <p:ph type="sldNum" sz="quarter" idx="12"/>
          </p:nvPr>
        </p:nvSpPr>
        <p:spPr/>
        <p:txBody>
          <a:bodyPr/>
          <a:lstStyle/>
          <a:p>
            <a:fld id="{98C0CDE5-970C-4CC4-BF43-0DA127E73E82}" type="slidenum">
              <a:rPr lang="en-US" noProof="0" smtClean="0"/>
              <a:t>45</a:t>
            </a:fld>
            <a:endParaRPr lang="en-US" noProof="0" dirty="0"/>
          </a:p>
        </p:txBody>
      </p:sp>
      <p:sp>
        <p:nvSpPr>
          <p:cNvPr id="4" name="Title 3">
            <a:extLst>
              <a:ext uri="{FF2B5EF4-FFF2-40B4-BE49-F238E27FC236}">
                <a16:creationId xmlns:a16="http://schemas.microsoft.com/office/drawing/2014/main" id="{B9914AC2-F293-46C4-09DE-D9B0150038E1}"/>
              </a:ext>
            </a:extLst>
          </p:cNvPr>
          <p:cNvSpPr>
            <a:spLocks noGrp="1"/>
          </p:cNvSpPr>
          <p:nvPr>
            <p:ph type="title"/>
          </p:nvPr>
        </p:nvSpPr>
        <p:spPr/>
        <p:txBody>
          <a:bodyPr>
            <a:normAutofit/>
          </a:bodyPr>
          <a:lstStyle/>
          <a:p>
            <a:pPr algn="ctr"/>
            <a:r>
              <a:rPr lang="en-US" sz="3200" dirty="0"/>
              <a:t>Aubrey’s </a:t>
            </a:r>
            <a:br>
              <a:rPr lang="en-US" sz="3200" dirty="0"/>
            </a:br>
            <a:r>
              <a:rPr lang="en-US" sz="3200" dirty="0"/>
              <a:t>Success Story:</a:t>
            </a:r>
          </a:p>
        </p:txBody>
      </p:sp>
      <p:sp>
        <p:nvSpPr>
          <p:cNvPr id="5" name="Content Placeholder 4">
            <a:extLst>
              <a:ext uri="{FF2B5EF4-FFF2-40B4-BE49-F238E27FC236}">
                <a16:creationId xmlns:a16="http://schemas.microsoft.com/office/drawing/2014/main" id="{2D67FE19-8EEE-3155-7B8F-1138D865A8EB}"/>
              </a:ext>
            </a:extLst>
          </p:cNvPr>
          <p:cNvSpPr>
            <a:spLocks noGrp="1"/>
          </p:cNvSpPr>
          <p:nvPr>
            <p:ph idx="1"/>
          </p:nvPr>
        </p:nvSpPr>
        <p:spPr>
          <a:xfrm>
            <a:off x="519953" y="1828801"/>
            <a:ext cx="11286047" cy="4482148"/>
          </a:xfrm>
        </p:spPr>
        <p:txBody>
          <a:bodyPr>
            <a:noAutofit/>
          </a:bodyPr>
          <a:lstStyle/>
          <a:p>
            <a:pPr indent="0" rtl="0">
              <a:spcBef>
                <a:spcPts val="0"/>
              </a:spcBef>
              <a:spcAft>
                <a:spcPts val="0"/>
              </a:spcAft>
              <a:buNone/>
            </a:pPr>
            <a:r>
              <a:rPr lang="en-US" sz="1400" b="0" i="0" u="none" strike="noStrike" dirty="0">
                <a:solidFill>
                  <a:srgbClr val="000000"/>
                </a:solidFill>
                <a:effectLst/>
                <a:latin typeface="Arial" panose="020B0604020202020204" pitchFamily="34" charset="0"/>
              </a:rPr>
              <a:t>Imagine it’s the 2021-2022 school year, COVID is still affecting how you go to school, you come to school in a mask and have to stay in your classroom from the time you arrive at 8:30 am until the end of the day at 3:30 pm, you have breakfast and lunch all in the same room. Your motivation to come to school is low and you don’t feel connected to your classwork. You have a 64.88% attendance rate and a 61 in Language Arts, and you get told you’ve been referred to a program called Action for Success. You return to school, and you meet your Success Coach. How can this goofy guy Mr. Drew help you with your attendance and schoolwork?</a:t>
            </a:r>
            <a:endParaRPr lang="en-US" sz="1400" b="0" dirty="0">
              <a:effectLst/>
            </a:endParaRPr>
          </a:p>
          <a:p>
            <a:pPr indent="0" rtl="0">
              <a:spcBef>
                <a:spcPts val="0"/>
              </a:spcBef>
              <a:spcAft>
                <a:spcPts val="0"/>
              </a:spcAft>
              <a:buNone/>
            </a:pPr>
            <a:br>
              <a:rPr lang="en-US" sz="1400" b="0" dirty="0">
                <a:effectLst/>
              </a:rPr>
            </a:br>
            <a:r>
              <a:rPr lang="en-US" sz="1400" b="0" i="0" u="none" strike="noStrike" dirty="0">
                <a:solidFill>
                  <a:srgbClr val="000000"/>
                </a:solidFill>
                <a:effectLst/>
                <a:latin typeface="Arial" panose="020B0604020202020204" pitchFamily="34" charset="0"/>
              </a:rPr>
              <a:t>You begin working with Mr. Drew and check in with him each morning for your attendance check-ins, coloring in your attendance tracker for the days you’re here and earning your reward of eating lunch in his office every Friday if you’re here all week. You begin coming to Mr. Drew’s office once a week to work on your makeup work and practice your Reading skills.</a:t>
            </a:r>
            <a:endParaRPr lang="en-US" sz="1400" b="0" dirty="0">
              <a:effectLst/>
            </a:endParaRPr>
          </a:p>
          <a:p>
            <a:pPr indent="0" rtl="0">
              <a:spcBef>
                <a:spcPts val="0"/>
              </a:spcBef>
              <a:spcAft>
                <a:spcPts val="0"/>
              </a:spcAft>
              <a:buNone/>
            </a:pPr>
            <a:br>
              <a:rPr lang="en-US" sz="1400" b="0" dirty="0">
                <a:effectLst/>
              </a:rPr>
            </a:br>
            <a:r>
              <a:rPr lang="en-US" sz="1400" b="0" i="0" u="none" strike="noStrike" dirty="0">
                <a:solidFill>
                  <a:srgbClr val="000000"/>
                </a:solidFill>
                <a:effectLst/>
                <a:latin typeface="Arial" panose="020B0604020202020204" pitchFamily="34" charset="0"/>
              </a:rPr>
              <a:t>Fast forward to third grade, it’s the 2022/2023 school year, and you continue your work with Mr. Drew, checking in each morning, now with a smile on your face. You now begin to ask your teacher to go to Mr. Drew’s office more than your normal time to check in more often and ask to earn lunch more often than once per week if you get your classwork for the day done. You ask to come work with your Success Coach each morning to practice your Reading and talk about your weekend, tv shows, and movies you watched over school breaks.</a:t>
            </a:r>
            <a:endParaRPr lang="en-US" sz="1400" b="0" dirty="0">
              <a:effectLst/>
            </a:endParaRPr>
          </a:p>
          <a:p>
            <a:pPr indent="0" rtl="0">
              <a:spcBef>
                <a:spcPts val="0"/>
              </a:spcBef>
              <a:spcAft>
                <a:spcPts val="0"/>
              </a:spcAft>
              <a:buNone/>
            </a:pPr>
            <a:br>
              <a:rPr lang="en-US" sz="1400" b="0" dirty="0">
                <a:effectLst/>
              </a:rPr>
            </a:br>
            <a:r>
              <a:rPr lang="en-US" sz="1400" b="0" i="0" u="none" strike="noStrike" dirty="0">
                <a:solidFill>
                  <a:srgbClr val="000000"/>
                </a:solidFill>
                <a:effectLst/>
                <a:latin typeface="Arial" panose="020B0604020202020204" pitchFamily="34" charset="0"/>
              </a:rPr>
              <a:t>It’s now the end of your third- grade year, you’ve brought your Reading grade up from a 61 to a 71, your attendance has improved from 64.88% to 84.44%, and you refuse to go to class on the last day of school because you want to come to your favorite class for the entire last day since you won’t be able to go to CIS over the summer. You head to the bus to start your summer break and you turn to tell your Success Coach that “You better be here next year, because I will be so mad if I get here and you’re at another school! Okay </a:t>
            </a:r>
            <a:r>
              <a:rPr lang="en-US" sz="1400" b="0" i="0" u="none" strike="noStrike" dirty="0" err="1">
                <a:solidFill>
                  <a:srgbClr val="000000"/>
                </a:solidFill>
                <a:effectLst/>
                <a:latin typeface="Arial" panose="020B0604020202020204" pitchFamily="34" charset="0"/>
              </a:rPr>
              <a:t>byeeee</a:t>
            </a:r>
            <a:r>
              <a:rPr lang="en-US" sz="1400" b="0" i="0" u="none" strike="noStrike" dirty="0">
                <a:solidFill>
                  <a:srgbClr val="000000"/>
                </a:solidFill>
                <a:effectLst/>
                <a:latin typeface="Arial" panose="020B0604020202020204" pitchFamily="34" charset="0"/>
              </a:rPr>
              <a:t>!”</a:t>
            </a:r>
            <a:endParaRPr lang="en-US" sz="1400" b="0" dirty="0">
              <a:effectLst/>
            </a:endParaRPr>
          </a:p>
          <a:p>
            <a:pPr indent="0" rtl="0">
              <a:spcBef>
                <a:spcPts val="0"/>
              </a:spcBef>
              <a:spcAft>
                <a:spcPts val="0"/>
              </a:spcAft>
              <a:buNone/>
            </a:pPr>
            <a:br>
              <a:rPr lang="en-US" sz="1400" b="0" dirty="0">
                <a:effectLst/>
              </a:rPr>
            </a:br>
            <a:r>
              <a:rPr lang="en-US" sz="1400" b="0" i="0" u="none" strike="noStrike" dirty="0">
                <a:solidFill>
                  <a:srgbClr val="000000"/>
                </a:solidFill>
                <a:effectLst/>
                <a:latin typeface="Arial" panose="020B0604020202020204" pitchFamily="34" charset="0"/>
              </a:rPr>
              <a:t>You’ve now put yourself in the shoes of Aubrey, a CIS student at Supply Elementary for the past 2 school years.</a:t>
            </a:r>
            <a:endParaRPr lang="en-US" sz="1400" b="0" dirty="0">
              <a:effectLst/>
            </a:endParaRPr>
          </a:p>
          <a:p>
            <a:pPr marL="0" indent="0">
              <a:buNone/>
            </a:pPr>
            <a:br>
              <a:rPr lang="en-US" sz="1600" dirty="0"/>
            </a:b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49847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27667BF-CF13-3FD2-F7E2-07FFB46FACB8}"/>
              </a:ext>
            </a:extLst>
          </p:cNvPr>
          <p:cNvSpPr>
            <a:spLocks noGrp="1"/>
          </p:cNvSpPr>
          <p:nvPr>
            <p:ph type="sldNum" sz="quarter" idx="12"/>
          </p:nvPr>
        </p:nvSpPr>
        <p:spPr/>
        <p:txBody>
          <a:bodyPr/>
          <a:lstStyle/>
          <a:p>
            <a:fld id="{98C0CDE5-970C-4CC4-BF43-0DA127E73E82}" type="slidenum">
              <a:rPr lang="en-US" noProof="0" smtClean="0"/>
              <a:t>46</a:t>
            </a:fld>
            <a:endParaRPr lang="en-US" noProof="0" dirty="0"/>
          </a:p>
        </p:txBody>
      </p:sp>
      <p:sp>
        <p:nvSpPr>
          <p:cNvPr id="4" name="Title 3">
            <a:extLst>
              <a:ext uri="{FF2B5EF4-FFF2-40B4-BE49-F238E27FC236}">
                <a16:creationId xmlns:a16="http://schemas.microsoft.com/office/drawing/2014/main" id="{C268A370-5354-2C57-C458-D81BE4BC7B72}"/>
              </a:ext>
            </a:extLst>
          </p:cNvPr>
          <p:cNvSpPr>
            <a:spLocks noGrp="1"/>
          </p:cNvSpPr>
          <p:nvPr>
            <p:ph type="title"/>
          </p:nvPr>
        </p:nvSpPr>
        <p:spPr>
          <a:xfrm rot="21180000">
            <a:off x="278018" y="355130"/>
            <a:ext cx="4391191" cy="1154147"/>
          </a:xfrm>
        </p:spPr>
        <p:txBody>
          <a:bodyPr>
            <a:normAutofit/>
          </a:bodyPr>
          <a:lstStyle/>
          <a:p>
            <a:r>
              <a:rPr lang="en-US" sz="2700" dirty="0"/>
              <a:t>Principal Quotes</a:t>
            </a:r>
          </a:p>
        </p:txBody>
      </p:sp>
      <p:sp>
        <p:nvSpPr>
          <p:cNvPr id="5" name="Content Placeholder 4">
            <a:extLst>
              <a:ext uri="{FF2B5EF4-FFF2-40B4-BE49-F238E27FC236}">
                <a16:creationId xmlns:a16="http://schemas.microsoft.com/office/drawing/2014/main" id="{5124E61C-7963-8775-5D22-B134100CFA79}"/>
              </a:ext>
            </a:extLst>
          </p:cNvPr>
          <p:cNvSpPr>
            <a:spLocks noGrp="1"/>
          </p:cNvSpPr>
          <p:nvPr>
            <p:ph idx="1"/>
          </p:nvPr>
        </p:nvSpPr>
        <p:spPr>
          <a:xfrm>
            <a:off x="386000" y="1772552"/>
            <a:ext cx="11161835" cy="4735430"/>
          </a:xfrm>
        </p:spPr>
        <p:txBody>
          <a:bodyPr>
            <a:normAutofit lnSpcReduction="10000"/>
          </a:bodyPr>
          <a:lstStyle/>
          <a:p>
            <a:pPr marL="0" indent="0">
              <a:buNone/>
            </a:pPr>
            <a:r>
              <a:rPr lang="en-US" sz="1500" b="1" dirty="0">
                <a:solidFill>
                  <a:srgbClr val="000000"/>
                </a:solidFill>
                <a:latin typeface="Arial" panose="020B0604020202020204" pitchFamily="34" charset="0"/>
              </a:rPr>
              <a:t>South Brunswick Middle: Joshua Parker, Assistant Principal:</a:t>
            </a:r>
          </a:p>
          <a:p>
            <a:pPr marL="0" indent="0">
              <a:buNone/>
            </a:pPr>
            <a:r>
              <a:rPr lang="en-US" sz="1500" b="0" i="0" dirty="0">
                <a:solidFill>
                  <a:srgbClr val="000000"/>
                </a:solidFill>
                <a:effectLst/>
                <a:latin typeface="Arial" panose="020B0604020202020204" pitchFamily="34" charset="0"/>
              </a:rPr>
              <a:t>"CIS is a program that brings support and guidance from the community back into our schools for students who are struggling to find themselves in an ever changing world. CIS bridges the gap for students to receive more support and provide an advocate for the students and families to help ensure the success of the student.“</a:t>
            </a:r>
          </a:p>
          <a:p>
            <a:pPr marL="0" indent="0">
              <a:buNone/>
            </a:pPr>
            <a:endParaRPr lang="en-US" sz="1500" b="0" i="0" dirty="0">
              <a:solidFill>
                <a:srgbClr val="000000"/>
              </a:solidFill>
              <a:effectLst/>
              <a:latin typeface="Arial" panose="020B0604020202020204" pitchFamily="34" charset="0"/>
            </a:endParaRPr>
          </a:p>
          <a:p>
            <a:pPr marL="0" indent="0">
              <a:buNone/>
            </a:pPr>
            <a:r>
              <a:rPr lang="en-US" sz="1500" b="1" i="0" dirty="0">
                <a:solidFill>
                  <a:srgbClr val="000000"/>
                </a:solidFill>
                <a:effectLst/>
                <a:latin typeface="Arial" panose="020B0604020202020204" pitchFamily="34" charset="0"/>
              </a:rPr>
              <a:t>Leland Middle: Shawn Black, Principa</a:t>
            </a:r>
            <a:r>
              <a:rPr lang="en-US" sz="1500" b="1" dirty="0">
                <a:solidFill>
                  <a:srgbClr val="000000"/>
                </a:solidFill>
                <a:latin typeface="Arial" panose="020B0604020202020204" pitchFamily="34" charset="0"/>
              </a:rPr>
              <a:t>l:</a:t>
            </a:r>
          </a:p>
          <a:p>
            <a:pPr marL="0" indent="0">
              <a:buNone/>
            </a:pPr>
            <a:r>
              <a:rPr lang="en-US" sz="1500" b="0" i="0" dirty="0">
                <a:solidFill>
                  <a:srgbClr val="000000"/>
                </a:solidFill>
                <a:effectLst/>
                <a:latin typeface="Arial" panose="020B0604020202020204" pitchFamily="34" charset="0"/>
              </a:rPr>
              <a:t>"Communities In Schools led by Mrs. Ruth Thompson has and will continue to have positive affects on our school culture, student success in academics and student behavior. Mrs. Thompson along with our success coaches provide a much needed mentorship for some of our most needy students.“</a:t>
            </a:r>
          </a:p>
          <a:p>
            <a:pPr marL="0" indent="0">
              <a:buNone/>
            </a:pPr>
            <a:endParaRPr lang="en-US" sz="1500" b="0" i="0" dirty="0">
              <a:solidFill>
                <a:srgbClr val="000000"/>
              </a:solidFill>
              <a:effectLst/>
              <a:latin typeface="Arial" panose="020B0604020202020204" pitchFamily="34" charset="0"/>
            </a:endParaRPr>
          </a:p>
          <a:p>
            <a:pPr marL="0" indent="0">
              <a:buNone/>
            </a:pPr>
            <a:r>
              <a:rPr lang="en-US" sz="1500" b="1" i="0" dirty="0">
                <a:solidFill>
                  <a:srgbClr val="000000"/>
                </a:solidFill>
                <a:effectLst/>
                <a:latin typeface="Arial" panose="020B0604020202020204" pitchFamily="34" charset="0"/>
              </a:rPr>
              <a:t>Waccamaw School: Roman “Michael” Kelley, Principal:</a:t>
            </a:r>
            <a:endParaRPr lang="en-US" sz="1500" i="0" dirty="0">
              <a:solidFill>
                <a:srgbClr val="000000"/>
              </a:solidFill>
              <a:effectLst/>
              <a:latin typeface="Arial" panose="020B0604020202020204" pitchFamily="34" charset="0"/>
            </a:endParaRPr>
          </a:p>
          <a:p>
            <a:pPr marL="0" indent="0">
              <a:buNone/>
            </a:pPr>
            <a:r>
              <a:rPr lang="en-US" sz="1500" b="0" i="0" dirty="0">
                <a:solidFill>
                  <a:srgbClr val="000000"/>
                </a:solidFill>
                <a:effectLst/>
                <a:latin typeface="Arial" panose="020B0604020202020204" pitchFamily="34" charset="0"/>
              </a:rPr>
              <a:t>"We are grateful for another year of partnering with the CIS program. Our students have shown growth not only academically but behaviorally as the school year progressed. We look forward to continuing this partnership in the future.“</a:t>
            </a:r>
          </a:p>
          <a:p>
            <a:pPr marL="0" indent="0">
              <a:buNone/>
            </a:pPr>
            <a:endParaRPr lang="en-US" sz="1500" b="0" i="0" dirty="0">
              <a:solidFill>
                <a:srgbClr val="000000"/>
              </a:solidFill>
              <a:effectLst/>
              <a:latin typeface="Arial" panose="020B0604020202020204" pitchFamily="34" charset="0"/>
            </a:endParaRPr>
          </a:p>
          <a:p>
            <a:pPr marL="0" indent="0">
              <a:buNone/>
            </a:pPr>
            <a:r>
              <a:rPr lang="en-US" sz="1500" b="1" i="0" dirty="0">
                <a:solidFill>
                  <a:srgbClr val="000000"/>
                </a:solidFill>
                <a:effectLst/>
                <a:latin typeface="Arial" panose="020B0604020202020204" pitchFamily="34" charset="0"/>
              </a:rPr>
              <a:t>Shallotte Middle: Chris </a:t>
            </a:r>
            <a:r>
              <a:rPr lang="en-US" sz="1500" b="1" i="0" dirty="0" err="1">
                <a:solidFill>
                  <a:srgbClr val="000000"/>
                </a:solidFill>
                <a:effectLst/>
                <a:latin typeface="Arial" panose="020B0604020202020204" pitchFamily="34" charset="0"/>
              </a:rPr>
              <a:t>Orrock</a:t>
            </a:r>
            <a:r>
              <a:rPr lang="en-US" sz="1500" b="1" i="0" dirty="0">
                <a:solidFill>
                  <a:srgbClr val="000000"/>
                </a:solidFill>
                <a:effectLst/>
                <a:latin typeface="Arial" panose="020B0604020202020204" pitchFamily="34" charset="0"/>
              </a:rPr>
              <a:t>, Assistant Principal:</a:t>
            </a:r>
          </a:p>
          <a:p>
            <a:pPr marL="0" indent="0">
              <a:buNone/>
            </a:pPr>
            <a:r>
              <a:rPr lang="en-US" sz="1500" b="0" i="0" dirty="0">
                <a:solidFill>
                  <a:srgbClr val="000000"/>
                </a:solidFill>
                <a:effectLst/>
                <a:latin typeface="Arial" panose="020B0604020202020204" pitchFamily="34" charset="0"/>
              </a:rPr>
              <a:t>"Mrs. Hintz has come in and established great relationships with our students this year. She is personable and works well with our staff. Mrs. Hintz is an asset for our staff and students and we are excited for the next school year." </a:t>
            </a:r>
          </a:p>
          <a:p>
            <a:pPr marL="0" indent="0">
              <a:buNone/>
            </a:pPr>
            <a:endParaRPr lang="en-US" sz="1500" b="0" i="0" dirty="0">
              <a:solidFill>
                <a:srgbClr val="000000"/>
              </a:solidFill>
              <a:effectLst/>
              <a:latin typeface="Arial" panose="020B0604020202020204" pitchFamily="34" charset="0"/>
            </a:endParaRPr>
          </a:p>
          <a:p>
            <a:pPr marL="0" indent="0">
              <a:buNone/>
            </a:pPr>
            <a:endParaRPr lang="en-US" sz="2000" dirty="0"/>
          </a:p>
        </p:txBody>
      </p:sp>
    </p:spTree>
    <p:extLst>
      <p:ext uri="{BB962C8B-B14F-4D97-AF65-F5344CB8AC3E}">
        <p14:creationId xmlns:p14="http://schemas.microsoft.com/office/powerpoint/2010/main" val="184596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AA4C6-BA7F-40BC-AD51-EFDDDBEA5A84}"/>
              </a:ext>
            </a:extLst>
          </p:cNvPr>
          <p:cNvSpPr>
            <a:spLocks noGrp="1"/>
          </p:cNvSpPr>
          <p:nvPr>
            <p:ph type="title"/>
          </p:nvPr>
        </p:nvSpPr>
        <p:spPr/>
        <p:txBody>
          <a:bodyPr>
            <a:normAutofit/>
          </a:bodyPr>
          <a:lstStyle/>
          <a:p>
            <a:r>
              <a:rPr lang="en-US" sz="3100" dirty="0"/>
              <a:t>21</a:t>
            </a:r>
            <a:r>
              <a:rPr lang="en-US" sz="3100" baseline="30000" dirty="0"/>
              <a:t>st</a:t>
            </a:r>
            <a:r>
              <a:rPr lang="en-US" sz="3100" dirty="0"/>
              <a:t> Century Community Learning Center</a:t>
            </a:r>
            <a:endParaRPr lang="ru-RU" sz="3100" dirty="0"/>
          </a:p>
        </p:txBody>
      </p:sp>
      <p:pic>
        <p:nvPicPr>
          <p:cNvPr id="7" name="Picture Placeholder 6" descr="Boy Carrying Red Backpack">
            <a:extLst>
              <a:ext uri="{FF2B5EF4-FFF2-40B4-BE49-F238E27FC236}">
                <a16:creationId xmlns:a16="http://schemas.microsoft.com/office/drawing/2014/main" id="{10962572-14B4-44BB-89AB-9ADA56D6B408}"/>
              </a:ext>
            </a:extLst>
          </p:cNvPr>
          <p:cNvPicPr>
            <a:picLocks noGrp="1" noChangeAspect="1"/>
          </p:cNvPicPr>
          <p:nvPr>
            <p:ph type="pic" sz="quarter" idx="13"/>
          </p:nvPr>
        </p:nvPicPr>
        <p:blipFill rotWithShape="1">
          <a:blip r:embed="rId2"/>
          <a:srcRect l="17932" t="26156" r="14038" b="34430"/>
          <a:stretch/>
        </p:blipFill>
        <p:spPr>
          <a:xfrm>
            <a:off x="-1600" y="1096296"/>
            <a:ext cx="6052552" cy="5259842"/>
          </a:xfrm>
        </p:spPr>
      </p:pic>
      <p:sp>
        <p:nvSpPr>
          <p:cNvPr id="4" name="Text Placeholder 3">
            <a:extLst>
              <a:ext uri="{FF2B5EF4-FFF2-40B4-BE49-F238E27FC236}">
                <a16:creationId xmlns:a16="http://schemas.microsoft.com/office/drawing/2014/main" id="{F155FC3B-DD33-4B9A-A5EB-A2301786CE4E}"/>
              </a:ext>
            </a:extLst>
          </p:cNvPr>
          <p:cNvSpPr>
            <a:spLocks noGrp="1"/>
          </p:cNvSpPr>
          <p:nvPr>
            <p:ph type="body" sz="quarter" idx="14"/>
          </p:nvPr>
        </p:nvSpPr>
        <p:spPr/>
        <p:txBody>
          <a:bodyPr/>
          <a:lstStyle/>
          <a:p>
            <a:r>
              <a:rPr lang="en-US" dirty="0"/>
              <a:t>Afterschool Program</a:t>
            </a:r>
            <a:endParaRPr lang="ru-RU" dirty="0"/>
          </a:p>
        </p:txBody>
      </p:sp>
    </p:spTree>
    <p:extLst>
      <p:ext uri="{BB962C8B-B14F-4D97-AF65-F5344CB8AC3E}">
        <p14:creationId xmlns:p14="http://schemas.microsoft.com/office/powerpoint/2010/main" val="19233315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4A38367-055D-4F7C-FD69-1E2A21171E97}"/>
              </a:ext>
            </a:extLst>
          </p:cNvPr>
          <p:cNvSpPr>
            <a:spLocks noGrp="1"/>
          </p:cNvSpPr>
          <p:nvPr>
            <p:ph type="sldNum" sz="quarter" idx="12"/>
          </p:nvPr>
        </p:nvSpPr>
        <p:spPr/>
        <p:txBody>
          <a:bodyPr/>
          <a:lstStyle/>
          <a:p>
            <a:fld id="{98C0CDE5-970C-4CC4-BF43-0DA127E73E82}" type="slidenum">
              <a:rPr lang="en-US" noProof="0" smtClean="0"/>
              <a:t>48</a:t>
            </a:fld>
            <a:endParaRPr lang="en-US" noProof="0" dirty="0"/>
          </a:p>
        </p:txBody>
      </p:sp>
      <p:sp>
        <p:nvSpPr>
          <p:cNvPr id="4" name="Title 3">
            <a:extLst>
              <a:ext uri="{FF2B5EF4-FFF2-40B4-BE49-F238E27FC236}">
                <a16:creationId xmlns:a16="http://schemas.microsoft.com/office/drawing/2014/main" id="{DCD6A287-E1DF-1801-A1EA-C3033D9C697D}"/>
              </a:ext>
            </a:extLst>
          </p:cNvPr>
          <p:cNvSpPr>
            <a:spLocks noGrp="1"/>
          </p:cNvSpPr>
          <p:nvPr>
            <p:ph type="title"/>
          </p:nvPr>
        </p:nvSpPr>
        <p:spPr/>
        <p:txBody>
          <a:bodyPr/>
          <a:lstStyle/>
          <a:p>
            <a:r>
              <a:rPr lang="en-US" dirty="0"/>
              <a:t>Afterschool Program</a:t>
            </a:r>
          </a:p>
        </p:txBody>
      </p:sp>
      <p:sp>
        <p:nvSpPr>
          <p:cNvPr id="5" name="Content Placeholder 4">
            <a:extLst>
              <a:ext uri="{FF2B5EF4-FFF2-40B4-BE49-F238E27FC236}">
                <a16:creationId xmlns:a16="http://schemas.microsoft.com/office/drawing/2014/main" id="{A1E057D3-22C0-07DC-6C9D-AC9A85D8CAFD}"/>
              </a:ext>
            </a:extLst>
          </p:cNvPr>
          <p:cNvSpPr>
            <a:spLocks noGrp="1"/>
          </p:cNvSpPr>
          <p:nvPr>
            <p:ph idx="1"/>
          </p:nvPr>
        </p:nvSpPr>
        <p:spPr>
          <a:xfrm>
            <a:off x="911225" y="1825624"/>
            <a:ext cx="10442575" cy="4850383"/>
          </a:xfrm>
        </p:spPr>
        <p:txBody>
          <a:bodyPr>
            <a:normAutofit fontScale="62500" lnSpcReduction="20000"/>
          </a:bodyPr>
          <a:lstStyle/>
          <a:p>
            <a:pPr marL="0" indent="0">
              <a:buNone/>
            </a:pPr>
            <a:r>
              <a:rPr lang="en-US" dirty="0"/>
              <a:t>                                    </a:t>
            </a:r>
          </a:p>
          <a:p>
            <a:pPr marL="0" indent="0" algn="ctr">
              <a:buNone/>
            </a:pPr>
            <a:r>
              <a:rPr lang="en-US" sz="5100" dirty="0"/>
              <a:t>Alison Kaplan, Program Director</a:t>
            </a:r>
          </a:p>
          <a:p>
            <a:pPr marL="0" indent="0">
              <a:buNone/>
            </a:pPr>
            <a:endParaRPr lang="en-US" sz="3200" dirty="0"/>
          </a:p>
          <a:p>
            <a:pPr marL="0" indent="0">
              <a:buNone/>
            </a:pPr>
            <a:r>
              <a:rPr lang="en-US" dirty="0"/>
              <a:t>Provided at Supply Elementary </a:t>
            </a:r>
          </a:p>
          <a:p>
            <a:pPr marL="0" indent="0">
              <a:buNone/>
            </a:pPr>
            <a:r>
              <a:rPr lang="en-US" dirty="0"/>
              <a:t>5 days per week</a:t>
            </a:r>
          </a:p>
          <a:p>
            <a:pPr marL="0" indent="0">
              <a:buNone/>
            </a:pPr>
            <a:r>
              <a:rPr lang="en-US" dirty="0"/>
              <a:t>Grades 2 – 5</a:t>
            </a:r>
          </a:p>
          <a:p>
            <a:pPr marL="0" indent="0">
              <a:buNone/>
            </a:pPr>
            <a:r>
              <a:rPr lang="en-US" dirty="0"/>
              <a:t>FREE of cost for participants / grant funded program</a:t>
            </a:r>
          </a:p>
          <a:p>
            <a:endParaRPr lang="en-US" dirty="0"/>
          </a:p>
          <a:p>
            <a:pPr marL="0" indent="0">
              <a:buNone/>
            </a:pPr>
            <a:r>
              <a:rPr lang="en-US" dirty="0"/>
              <a:t>Program Elements:</a:t>
            </a:r>
          </a:p>
          <a:p>
            <a:pPr marL="0" indent="0">
              <a:buNone/>
            </a:pPr>
            <a:r>
              <a:rPr lang="en-US" dirty="0"/>
              <a:t>                    Daily Snack	                             Daily Bus Transportation Home</a:t>
            </a:r>
          </a:p>
          <a:p>
            <a:pPr marL="0" indent="0">
              <a:buNone/>
            </a:pPr>
            <a:r>
              <a:rPr lang="en-US" dirty="0"/>
              <a:t>                    Homework Assistance                    Reading Pals</a:t>
            </a:r>
          </a:p>
          <a:p>
            <a:pPr marL="0" indent="0">
              <a:buNone/>
            </a:pPr>
            <a:r>
              <a:rPr lang="en-US" dirty="0"/>
              <a:t>                    Tutoring		             Parent Engagement Activities</a:t>
            </a:r>
          </a:p>
          <a:p>
            <a:pPr marL="0" indent="0">
              <a:buNone/>
            </a:pPr>
            <a:r>
              <a:rPr lang="en-US" dirty="0"/>
              <a:t>                    STEM Hands On Learning              Recreational Activities  </a:t>
            </a:r>
          </a:p>
          <a:p>
            <a:pPr marL="0" indent="0">
              <a:buNone/>
            </a:pPr>
            <a:r>
              <a:rPr lang="en-US" dirty="0"/>
              <a:t>                    Social Emotional Learning             Physical Health and Healthy Eating Curricula</a:t>
            </a:r>
          </a:p>
        </p:txBody>
      </p:sp>
    </p:spTree>
    <p:extLst>
      <p:ext uri="{BB962C8B-B14F-4D97-AF65-F5344CB8AC3E}">
        <p14:creationId xmlns:p14="http://schemas.microsoft.com/office/powerpoint/2010/main" val="19142229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4D30C10-B6AC-ABE4-5F00-90C99D4BE932}"/>
              </a:ext>
            </a:extLst>
          </p:cNvPr>
          <p:cNvSpPr>
            <a:spLocks noGrp="1"/>
          </p:cNvSpPr>
          <p:nvPr>
            <p:ph type="ftr" sz="quarter" idx="11"/>
          </p:nvPr>
        </p:nvSpPr>
        <p:spPr>
          <a:xfrm>
            <a:off x="1162726" y="5945824"/>
            <a:ext cx="3043938" cy="365125"/>
          </a:xfrm>
        </p:spPr>
        <p:txBody>
          <a:bodyPr/>
          <a:lstStyle/>
          <a:p>
            <a:r>
              <a:rPr lang="en-US" noProof="0" dirty="0">
                <a:solidFill>
                  <a:srgbClr val="FF0000"/>
                </a:solidFill>
              </a:rPr>
              <a:t>   </a:t>
            </a:r>
            <a:r>
              <a:rPr lang="en-US" dirty="0">
                <a:solidFill>
                  <a:srgbClr val="FF0000"/>
                </a:solidFill>
              </a:rPr>
              <a:t>#AllinforKids</a:t>
            </a:r>
            <a:endParaRPr lang="en-US" noProof="0" dirty="0">
              <a:solidFill>
                <a:srgbClr val="FF0000"/>
              </a:solidFill>
            </a:endParaRPr>
          </a:p>
        </p:txBody>
      </p:sp>
      <p:sp>
        <p:nvSpPr>
          <p:cNvPr id="3" name="Slide Number Placeholder 2">
            <a:extLst>
              <a:ext uri="{FF2B5EF4-FFF2-40B4-BE49-F238E27FC236}">
                <a16:creationId xmlns:a16="http://schemas.microsoft.com/office/drawing/2014/main" id="{5D8B3A0F-13C9-CD81-69C9-E00F287580A3}"/>
              </a:ext>
            </a:extLst>
          </p:cNvPr>
          <p:cNvSpPr>
            <a:spLocks noGrp="1"/>
          </p:cNvSpPr>
          <p:nvPr>
            <p:ph type="sldNum" sz="quarter" idx="12"/>
          </p:nvPr>
        </p:nvSpPr>
        <p:spPr/>
        <p:txBody>
          <a:bodyPr/>
          <a:lstStyle/>
          <a:p>
            <a:fld id="{98C0CDE5-970C-4CC4-BF43-0DA127E73E82}" type="slidenum">
              <a:rPr lang="en-US" noProof="0" smtClean="0"/>
              <a:t>49</a:t>
            </a:fld>
            <a:endParaRPr lang="en-US" noProof="0" dirty="0"/>
          </a:p>
        </p:txBody>
      </p:sp>
      <p:sp>
        <p:nvSpPr>
          <p:cNvPr id="4" name="Content Placeholder 3">
            <a:extLst>
              <a:ext uri="{FF2B5EF4-FFF2-40B4-BE49-F238E27FC236}">
                <a16:creationId xmlns:a16="http://schemas.microsoft.com/office/drawing/2014/main" id="{D1BFC7A9-D4B1-C1D6-1963-8D4A08A5137D}"/>
              </a:ext>
            </a:extLst>
          </p:cNvPr>
          <p:cNvSpPr>
            <a:spLocks noGrp="1"/>
          </p:cNvSpPr>
          <p:nvPr>
            <p:ph idx="1"/>
          </p:nvPr>
        </p:nvSpPr>
        <p:spPr>
          <a:xfrm>
            <a:off x="5180012" y="383822"/>
            <a:ext cx="6172200" cy="6378222"/>
          </a:xfrm>
        </p:spPr>
        <p:txBody>
          <a:bodyPr>
            <a:normAutofit fontScale="92500" lnSpcReduction="20000"/>
          </a:bodyPr>
          <a:lstStyle/>
          <a:p>
            <a:pPr marL="0" indent="0" algn="l" rtl="0" fontAlgn="base">
              <a:buNone/>
            </a:pPr>
            <a:endParaRPr lang="en-US" sz="1800" b="0" i="0" dirty="0">
              <a:solidFill>
                <a:srgbClr val="000000"/>
              </a:solidFill>
              <a:effectLst/>
              <a:latin typeface="Arial" panose="020B0604020202020204" pitchFamily="34" charset="0"/>
            </a:endParaRPr>
          </a:p>
          <a:p>
            <a:pPr marL="0" marR="0" indent="0">
              <a:lnSpc>
                <a:spcPct val="107000"/>
              </a:lnSpc>
              <a:spcBef>
                <a:spcPts val="1200"/>
              </a:spcBef>
              <a:spcAft>
                <a:spcPts val="1200"/>
              </a:spcAft>
              <a:buNone/>
            </a:pPr>
            <a:endParaRPr lang="en-US" sz="1800" b="1" dirty="0">
              <a:solidFill>
                <a:srgbClr val="000000"/>
              </a:solidFill>
              <a:effectLst/>
              <a:latin typeface="Arial" panose="020B0604020202020204" pitchFamily="34" charset="0"/>
              <a:ea typeface="Times New Roman" panose="02020603050405020304" pitchFamily="18" charset="0"/>
            </a:endParaRPr>
          </a:p>
          <a:p>
            <a:pPr marL="0" indent="0">
              <a:buNone/>
            </a:pPr>
            <a:r>
              <a:rPr lang="en-US" sz="2000" dirty="0"/>
              <a:t>Students Participating:  77</a:t>
            </a:r>
          </a:p>
          <a:p>
            <a:pPr marL="0" indent="0">
              <a:buNone/>
            </a:pPr>
            <a:endParaRPr lang="en-US" sz="2000" dirty="0"/>
          </a:p>
          <a:p>
            <a:pPr marL="0" indent="0">
              <a:buNone/>
            </a:pPr>
            <a:r>
              <a:rPr lang="en-US" sz="2000" dirty="0"/>
              <a:t>Attendance:</a:t>
            </a:r>
          </a:p>
          <a:p>
            <a:pPr marL="0" indent="0">
              <a:buNone/>
            </a:pPr>
            <a:endParaRPr lang="en-US" sz="2000" dirty="0"/>
          </a:p>
          <a:p>
            <a:r>
              <a:rPr lang="en-US" sz="1800" u="none" strike="noStrike" dirty="0">
                <a:effectLst/>
                <a:latin typeface="Arial" panose="020B0604020202020204" pitchFamily="34" charset="0"/>
                <a:ea typeface="Arial" panose="020B0604020202020204" pitchFamily="34" charset="0"/>
              </a:rPr>
              <a:t>Students  who attended 45+ hours: 71</a:t>
            </a:r>
          </a:p>
          <a:p>
            <a:r>
              <a:rPr lang="en-US" sz="1800" dirty="0">
                <a:latin typeface="Arial" panose="020B0604020202020204" pitchFamily="34" charset="0"/>
                <a:ea typeface="Arial" panose="020B0604020202020204" pitchFamily="34" charset="0"/>
              </a:rPr>
              <a:t>S</a:t>
            </a:r>
            <a:r>
              <a:rPr lang="en-US" sz="1800" u="none" strike="noStrike" dirty="0">
                <a:effectLst/>
                <a:latin typeface="Arial" panose="020B0604020202020204" pitchFamily="34" charset="0"/>
                <a:ea typeface="Arial" panose="020B0604020202020204" pitchFamily="34" charset="0"/>
              </a:rPr>
              <a:t>tudents who attended 90+ hours: 60</a:t>
            </a:r>
          </a:p>
          <a:p>
            <a:endParaRPr lang="en-US" sz="1600" dirty="0">
              <a:highlight>
                <a:srgbClr val="FFFF00"/>
              </a:highlight>
            </a:endParaRPr>
          </a:p>
          <a:p>
            <a:pPr marL="0" indent="0">
              <a:buNone/>
            </a:pPr>
            <a:r>
              <a:rPr lang="en-US" sz="2000" dirty="0"/>
              <a:t>Students Showing Measurable Academic Progress:</a:t>
            </a:r>
          </a:p>
          <a:p>
            <a:endParaRPr lang="en-US" sz="2000" dirty="0"/>
          </a:p>
          <a:p>
            <a:pPr marL="0" marR="0">
              <a:spcBef>
                <a:spcPts val="0"/>
              </a:spcBef>
              <a:spcAft>
                <a:spcPts val="0"/>
              </a:spcAft>
            </a:pPr>
            <a:r>
              <a:rPr lang="en-US" sz="2000" dirty="0">
                <a:effectLst/>
                <a:latin typeface="Calibri" panose="020F0502020204030204" pitchFamily="34" charset="0"/>
                <a:ea typeface="Calibri" panose="020F0502020204030204" pitchFamily="34" charset="0"/>
              </a:rPr>
              <a:t>English / Language Arts-  44%</a:t>
            </a:r>
          </a:p>
          <a:p>
            <a:pPr marL="0" marR="0">
              <a:spcBef>
                <a:spcPts val="0"/>
              </a:spcBef>
              <a:spcAft>
                <a:spcPts val="0"/>
              </a:spcAft>
            </a:pPr>
            <a:endParaRPr lang="en-US" sz="20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20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2000" dirty="0">
                <a:effectLst/>
                <a:latin typeface="Calibri" panose="020F0502020204030204" pitchFamily="34" charset="0"/>
                <a:ea typeface="Calibri" panose="020F0502020204030204" pitchFamily="34" charset="0"/>
              </a:rPr>
              <a:t>Math-  52%</a:t>
            </a:r>
          </a:p>
          <a:p>
            <a:pPr marL="0" marR="0">
              <a:spcBef>
                <a:spcPts val="0"/>
              </a:spcBef>
              <a:spcAft>
                <a:spcPts val="0"/>
              </a:spcAft>
            </a:pPr>
            <a:endParaRPr lang="en-US" sz="2000" dirty="0">
              <a:latin typeface="Calibri" panose="020F0502020204030204" pitchFamily="34" charset="0"/>
              <a:ea typeface="Calibri" panose="020F0502020204030204" pitchFamily="34" charset="0"/>
            </a:endParaRPr>
          </a:p>
          <a:p>
            <a:pPr marL="0" marR="0">
              <a:spcBef>
                <a:spcPts val="0"/>
              </a:spcBef>
              <a:spcAft>
                <a:spcPts val="0"/>
              </a:spcAft>
            </a:pPr>
            <a:endParaRPr lang="en-US" sz="20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2000" dirty="0">
                <a:effectLst/>
                <a:latin typeface="Calibri" panose="020F0502020204030204" pitchFamily="34" charset="0"/>
                <a:ea typeface="Calibri" panose="020F0502020204030204" pitchFamily="34" charset="0"/>
              </a:rPr>
              <a:t>Attendance had a significant impact on academic progress. Some students did not attend regularly due to doctor’s appointments, sports, parents not wanting them to get home too late in the evening or being removed from the program due to </a:t>
            </a:r>
            <a:r>
              <a:rPr lang="en-US" sz="2000">
                <a:effectLst/>
                <a:latin typeface="Calibri" panose="020F0502020204030204" pitchFamily="34" charset="0"/>
                <a:ea typeface="Calibri" panose="020F0502020204030204" pitchFamily="34" charset="0"/>
              </a:rPr>
              <a:t>serious and ongoing </a:t>
            </a:r>
            <a:r>
              <a:rPr lang="en-US" sz="2000" dirty="0">
                <a:effectLst/>
                <a:latin typeface="Calibri" panose="020F0502020204030204" pitchFamily="34" charset="0"/>
                <a:ea typeface="Calibri" panose="020F0502020204030204" pitchFamily="34" charset="0"/>
              </a:rPr>
              <a:t>behavioral issues.</a:t>
            </a:r>
          </a:p>
          <a:p>
            <a:pPr marL="0" marR="0" indent="0">
              <a:spcBef>
                <a:spcPts val="0"/>
              </a:spcBef>
              <a:spcAft>
                <a:spcPts val="0"/>
              </a:spcAft>
              <a:buNone/>
            </a:pPr>
            <a:endParaRPr lang="en-US" sz="2000" dirty="0">
              <a:latin typeface="Calibri" panose="020F0502020204030204" pitchFamily="34" charset="0"/>
              <a:ea typeface="Calibri" panose="020F0502020204030204" pitchFamily="34" charset="0"/>
            </a:endParaRPr>
          </a:p>
          <a:p>
            <a:endParaRPr lang="en-US" sz="1600" dirty="0"/>
          </a:p>
        </p:txBody>
      </p:sp>
      <p:sp>
        <p:nvSpPr>
          <p:cNvPr id="6" name="Title 5">
            <a:extLst>
              <a:ext uri="{FF2B5EF4-FFF2-40B4-BE49-F238E27FC236}">
                <a16:creationId xmlns:a16="http://schemas.microsoft.com/office/drawing/2014/main" id="{58FAA689-E04A-4F6C-06D5-7A7C6676E73A}"/>
              </a:ext>
            </a:extLst>
          </p:cNvPr>
          <p:cNvSpPr>
            <a:spLocks noGrp="1"/>
          </p:cNvSpPr>
          <p:nvPr>
            <p:ph type="title"/>
          </p:nvPr>
        </p:nvSpPr>
        <p:spPr>
          <a:xfrm rot="21227985">
            <a:off x="826465" y="119372"/>
            <a:ext cx="3918639" cy="1976890"/>
          </a:xfrm>
        </p:spPr>
        <p:txBody>
          <a:bodyPr>
            <a:normAutofit/>
          </a:bodyPr>
          <a:lstStyle/>
          <a:p>
            <a:pPr algn="ctr"/>
            <a:br>
              <a:rPr lang="en-US" sz="2400" dirty="0"/>
            </a:br>
            <a:r>
              <a:rPr lang="en-US" sz="2800" dirty="0"/>
              <a:t>Afterschool Program:</a:t>
            </a:r>
            <a:br>
              <a:rPr lang="en-US" sz="2800" dirty="0"/>
            </a:br>
            <a:r>
              <a:rPr lang="en-US" sz="2800" dirty="0"/>
              <a:t>Supply Elementary</a:t>
            </a:r>
          </a:p>
        </p:txBody>
      </p:sp>
      <p:sp>
        <p:nvSpPr>
          <p:cNvPr id="8" name="AutoShape 4">
            <a:extLst>
              <a:ext uri="{FF2B5EF4-FFF2-40B4-BE49-F238E27FC236}">
                <a16:creationId xmlns:a16="http://schemas.microsoft.com/office/drawing/2014/main" id="{389AC033-8577-7F4F-FEC3-C36C8C260ECF}"/>
              </a:ext>
            </a:extLst>
          </p:cNvPr>
          <p:cNvSpPr>
            <a:spLocks noGrp="1" noChangeAspect="1" noChangeArrowheads="1"/>
          </p:cNvSpPr>
          <p:nvPr>
            <p:ph type="body" sz="half" idx="2"/>
          </p:nvPr>
        </p:nvSpPr>
        <p:spPr bwMode="auto">
          <a:xfrm>
            <a:off x="1059441" y="2554665"/>
            <a:ext cx="2648669" cy="3187584"/>
          </a:xfrm>
          <a:prstGeom prst="rect">
            <a:avLst/>
          </a:prstGeom>
          <a:solidFill>
            <a:schemeClr val="tx2"/>
          </a:solidFill>
        </p:spPr>
        <p:txBody>
          <a:bodyPr vert="horz" wrap="square" lIns="91440" tIns="45720" rIns="91440" bIns="45720" numCol="1" anchor="t" anchorCtr="0" compatLnSpc="1">
            <a:prstTxWarp prst="textNoShape">
              <a:avLst/>
            </a:prstTxWarp>
            <a:normAutofit fontScale="92500" lnSpcReduction="20000"/>
          </a:bodyPr>
          <a:lstStyle/>
          <a:p>
            <a:r>
              <a:rPr lang="en-US" dirty="0"/>
              <a:t>The 21</a:t>
            </a:r>
            <a:r>
              <a:rPr lang="en-US" baseline="30000" dirty="0"/>
              <a:t>st</a:t>
            </a:r>
            <a:r>
              <a:rPr lang="en-US" dirty="0"/>
              <a:t> Century Community Learning Center at Supply Elementary was funded through a three-year federal grant</a:t>
            </a:r>
          </a:p>
          <a:p>
            <a:endParaRPr lang="en-US" dirty="0"/>
          </a:p>
          <a:p>
            <a:r>
              <a:rPr lang="en-US" dirty="0"/>
              <a:t>School year 2022-2023 was the final year of the grant cycle and the program at Supply Elementary until another grant opportunity becomes available</a:t>
            </a:r>
          </a:p>
        </p:txBody>
      </p:sp>
    </p:spTree>
    <p:extLst>
      <p:ext uri="{BB962C8B-B14F-4D97-AF65-F5344CB8AC3E}">
        <p14:creationId xmlns:p14="http://schemas.microsoft.com/office/powerpoint/2010/main" val="1464514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83226C-D4FE-8700-DE59-17C5873928D9}"/>
              </a:ext>
            </a:extLst>
          </p:cNvPr>
          <p:cNvSpPr>
            <a:spLocks noGrp="1"/>
          </p:cNvSpPr>
          <p:nvPr>
            <p:ph type="sldNum" sz="quarter" idx="12"/>
          </p:nvPr>
        </p:nvSpPr>
        <p:spPr/>
        <p:txBody>
          <a:bodyPr/>
          <a:lstStyle/>
          <a:p>
            <a:fld id="{98C0CDE5-970C-4CC4-BF43-0DA127E73E82}" type="slidenum">
              <a:rPr lang="en-US" noProof="0" smtClean="0"/>
              <a:t>5</a:t>
            </a:fld>
            <a:endParaRPr lang="en-US" noProof="0" dirty="0"/>
          </a:p>
        </p:txBody>
      </p:sp>
      <p:sp>
        <p:nvSpPr>
          <p:cNvPr id="4" name="Title 3">
            <a:extLst>
              <a:ext uri="{FF2B5EF4-FFF2-40B4-BE49-F238E27FC236}">
                <a16:creationId xmlns:a16="http://schemas.microsoft.com/office/drawing/2014/main" id="{6D09CE8C-3E61-95D4-3078-0500B4C8E575}"/>
              </a:ext>
            </a:extLst>
          </p:cNvPr>
          <p:cNvSpPr>
            <a:spLocks noGrp="1"/>
          </p:cNvSpPr>
          <p:nvPr>
            <p:ph type="title"/>
          </p:nvPr>
        </p:nvSpPr>
        <p:spPr/>
        <p:txBody>
          <a:bodyPr/>
          <a:lstStyle/>
          <a:p>
            <a:r>
              <a:rPr lang="en-US" dirty="0"/>
              <a:t>Tier I School Wide Services</a:t>
            </a:r>
          </a:p>
        </p:txBody>
      </p:sp>
      <p:sp>
        <p:nvSpPr>
          <p:cNvPr id="5" name="Content Placeholder 4">
            <a:extLst>
              <a:ext uri="{FF2B5EF4-FFF2-40B4-BE49-F238E27FC236}">
                <a16:creationId xmlns:a16="http://schemas.microsoft.com/office/drawing/2014/main" id="{7C20774E-44E0-523F-81BB-6531D0A438B8}"/>
              </a:ext>
            </a:extLst>
          </p:cNvPr>
          <p:cNvSpPr>
            <a:spLocks noGrp="1"/>
          </p:cNvSpPr>
          <p:nvPr>
            <p:ph idx="1"/>
          </p:nvPr>
        </p:nvSpPr>
        <p:spPr>
          <a:xfrm>
            <a:off x="911225" y="1825624"/>
            <a:ext cx="10442575" cy="4597753"/>
          </a:xfrm>
        </p:spPr>
        <p:txBody>
          <a:bodyPr>
            <a:normAutofit fontScale="92500" lnSpcReduction="10000"/>
          </a:bodyPr>
          <a:lstStyle/>
          <a:p>
            <a:pPr marL="0" indent="0">
              <a:buNone/>
            </a:pPr>
            <a:r>
              <a:rPr lang="en-US" dirty="0"/>
              <a:t>Total Students Served:  4,275</a:t>
            </a:r>
            <a:endParaRPr lang="en-US" sz="1600" dirty="0"/>
          </a:p>
          <a:p>
            <a:pPr marL="0" indent="0">
              <a:buNone/>
            </a:pPr>
            <a:r>
              <a:rPr lang="en-US" sz="1600" dirty="0"/>
              <a:t>Birthday in a Box						PBIS Rewards</a:t>
            </a:r>
          </a:p>
          <a:p>
            <a:pPr marL="0" indent="0">
              <a:buNone/>
            </a:pPr>
            <a:r>
              <a:rPr lang="en-US" sz="1600" dirty="0"/>
              <a:t>Basic Needs – Clothing, Hygiene products				Journalism Club</a:t>
            </a:r>
          </a:p>
          <a:p>
            <a:pPr marL="0" indent="0">
              <a:buNone/>
            </a:pPr>
            <a:r>
              <a:rPr lang="en-US" sz="1600" dirty="0"/>
              <a:t>Kindness Week – Character Trait Lessons			                   Life/Social Skills Lessons</a:t>
            </a:r>
          </a:p>
          <a:p>
            <a:pPr marL="0" indent="0">
              <a:buNone/>
            </a:pPr>
            <a:r>
              <a:rPr lang="en-US" sz="1600" dirty="0"/>
              <a:t>Why Try Lesson Series in 21</a:t>
            </a:r>
            <a:r>
              <a:rPr lang="en-US" sz="1600" baseline="30000" dirty="0"/>
              <a:t>st</a:t>
            </a:r>
            <a:r>
              <a:rPr lang="en-US" sz="1600" dirty="0"/>
              <a:t> Century Afterschool Program		Social Emotional Classroom Lessons</a:t>
            </a:r>
          </a:p>
          <a:p>
            <a:pPr marL="0" indent="0">
              <a:buNone/>
            </a:pPr>
            <a:r>
              <a:rPr lang="en-US" sz="1600" dirty="0"/>
              <a:t>Attendance Committee and Student Attendance Incentives		School Supplies</a:t>
            </a:r>
          </a:p>
          <a:p>
            <a:pPr marL="0" indent="0">
              <a:buNone/>
            </a:pPr>
            <a:r>
              <a:rPr lang="en-US" sz="1600" dirty="0"/>
              <a:t>In School Suspension Program – Character Development			Mentoring</a:t>
            </a:r>
          </a:p>
          <a:p>
            <a:pPr marL="0" indent="0">
              <a:buNone/>
            </a:pPr>
            <a:r>
              <a:rPr lang="en-US" sz="1600" dirty="0"/>
              <a:t>Classroom Behavior Modification  					Bullying and Violence Prevention</a:t>
            </a:r>
          </a:p>
          <a:p>
            <a:pPr marL="0" indent="0">
              <a:buNone/>
            </a:pPr>
            <a:r>
              <a:rPr lang="en-US" sz="1600" dirty="0"/>
              <a:t>Academic Assistance        					Brick by Brick Club</a:t>
            </a:r>
          </a:p>
          <a:p>
            <a:pPr marL="0" indent="0">
              <a:buNone/>
            </a:pPr>
            <a:r>
              <a:rPr lang="en-US" sz="1600" dirty="0"/>
              <a:t>Game Changers Club						Lunch Bunch groups	</a:t>
            </a:r>
          </a:p>
          <a:p>
            <a:pPr marL="0" indent="0">
              <a:buNone/>
            </a:pPr>
            <a:r>
              <a:rPr lang="en-US" sz="1600" dirty="0"/>
              <a:t>Builders Club						PBIS Chess Club			</a:t>
            </a:r>
          </a:p>
          <a:p>
            <a:pPr marL="0" indent="0">
              <a:buNone/>
            </a:pPr>
            <a:r>
              <a:rPr lang="en-US" sz="1600" dirty="0"/>
              <a:t>Bow Tie Club		        </a:t>
            </a:r>
          </a:p>
          <a:p>
            <a:pPr marL="0" indent="0">
              <a:buNone/>
            </a:pPr>
            <a:r>
              <a:rPr lang="en-US" sz="1600" dirty="0"/>
              <a:t>   		</a:t>
            </a:r>
          </a:p>
          <a:p>
            <a:pPr marL="0" indent="0">
              <a:buNone/>
            </a:pPr>
            <a:r>
              <a:rPr lang="en-US" sz="1600" dirty="0"/>
              <a:t>				</a:t>
            </a:r>
          </a:p>
          <a:p>
            <a:pPr marL="0" indent="0">
              <a:buNone/>
            </a:pPr>
            <a:endParaRPr lang="en-US" sz="1600"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41584977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BA21F3C-CD21-499B-320E-509714EDC824}"/>
              </a:ext>
            </a:extLst>
          </p:cNvPr>
          <p:cNvSpPr>
            <a:spLocks noGrp="1"/>
          </p:cNvSpPr>
          <p:nvPr>
            <p:ph type="sldNum" sz="quarter" idx="12"/>
          </p:nvPr>
        </p:nvSpPr>
        <p:spPr/>
        <p:txBody>
          <a:bodyPr/>
          <a:lstStyle/>
          <a:p>
            <a:fld id="{98C0CDE5-970C-4CC4-BF43-0DA127E73E82}" type="slidenum">
              <a:rPr lang="en-US" noProof="0" smtClean="0"/>
              <a:t>50</a:t>
            </a:fld>
            <a:endParaRPr lang="en-US" noProof="0" dirty="0"/>
          </a:p>
        </p:txBody>
      </p:sp>
      <p:sp>
        <p:nvSpPr>
          <p:cNvPr id="4" name="Title 3">
            <a:extLst>
              <a:ext uri="{FF2B5EF4-FFF2-40B4-BE49-F238E27FC236}">
                <a16:creationId xmlns:a16="http://schemas.microsoft.com/office/drawing/2014/main" id="{F1952DAC-DC0C-7AE2-7612-92E9590D1056}"/>
              </a:ext>
            </a:extLst>
          </p:cNvPr>
          <p:cNvSpPr>
            <a:spLocks noGrp="1"/>
          </p:cNvSpPr>
          <p:nvPr>
            <p:ph type="title"/>
          </p:nvPr>
        </p:nvSpPr>
        <p:spPr>
          <a:xfrm rot="21180000">
            <a:off x="272380" y="355475"/>
            <a:ext cx="4391191" cy="1061623"/>
          </a:xfrm>
        </p:spPr>
        <p:txBody>
          <a:bodyPr>
            <a:normAutofit/>
          </a:bodyPr>
          <a:lstStyle/>
          <a:p>
            <a:pPr algn="ctr"/>
            <a:r>
              <a:rPr lang="en-US" sz="2800" dirty="0"/>
              <a:t>Plans and Goals </a:t>
            </a:r>
            <a:br>
              <a:rPr lang="en-US" sz="2800" dirty="0"/>
            </a:br>
            <a:r>
              <a:rPr lang="en-US" sz="2800" dirty="0"/>
              <a:t> FY 2023-2024</a:t>
            </a:r>
          </a:p>
        </p:txBody>
      </p:sp>
      <p:sp>
        <p:nvSpPr>
          <p:cNvPr id="5" name="Content Placeholder 4">
            <a:extLst>
              <a:ext uri="{FF2B5EF4-FFF2-40B4-BE49-F238E27FC236}">
                <a16:creationId xmlns:a16="http://schemas.microsoft.com/office/drawing/2014/main" id="{936837D6-EF42-76C4-D93C-F244DF916B81}"/>
              </a:ext>
            </a:extLst>
          </p:cNvPr>
          <p:cNvSpPr>
            <a:spLocks noGrp="1"/>
          </p:cNvSpPr>
          <p:nvPr>
            <p:ph idx="1"/>
          </p:nvPr>
        </p:nvSpPr>
        <p:spPr>
          <a:xfrm>
            <a:off x="640080" y="1625600"/>
            <a:ext cx="11165919" cy="5140545"/>
          </a:xfrm>
        </p:spPr>
        <p:txBody>
          <a:bodyPr>
            <a:noAutofit/>
          </a:bodyPr>
          <a:lstStyle/>
          <a:p>
            <a:r>
              <a:rPr lang="en-US" sz="1600" dirty="0"/>
              <a:t>Restorative Practices as a disciplinary and juvenile court diversion intervention will formally replace the Peer Court Program. All staff will implement the Restore Program at their schools. Our two Program Directors will be trained as Restorative Practices trainers through CISNC so they can provide ongoing training and support to the Success Coach team.</a:t>
            </a:r>
          </a:p>
          <a:p>
            <a:r>
              <a:rPr lang="en-US" sz="1600" dirty="0"/>
              <a:t>CIS of Brunswick County will start recruiting members for a new Young Professionals Board in Fall 2023 to provide opportunities for those who live or work in Brunswick County between ages 25 and 35 to learn more about non- profit board functions, host fundraising events for CIS, increase awareness of CIS in the community, and support our programs through volunteerism and in-kind support. This group will also serve as pipeline for future Board of Directors membership.</a:t>
            </a:r>
          </a:p>
          <a:p>
            <a:r>
              <a:rPr lang="en-US" sz="1600" dirty="0"/>
              <a:t>CIS will open a new thrift shop in Shallotte in late 2023 to provide an additional source for generating unrestricted revenue for CIS to support its programs and overall operation.</a:t>
            </a:r>
          </a:p>
          <a:p>
            <a:r>
              <a:rPr lang="en-US" sz="1600" dirty="0"/>
              <a:t>An expanded focus on fundraising events, donor development and stewardship, and grant writing will help sustain existing programs and position CIS for future growth.</a:t>
            </a:r>
          </a:p>
          <a:p>
            <a:r>
              <a:rPr lang="en-US" sz="1600" dirty="0"/>
              <a:t>A new thrift shop inventory process will be implemented to bring CIS into compliance with current GAAP standards  and annual audit requirements, accounting for thrift shop donations and revenue generation.</a:t>
            </a:r>
          </a:p>
          <a:p>
            <a:r>
              <a:rPr lang="en-US" sz="1600" dirty="0"/>
              <a:t>A focus on increasing lines of communication and team building opportunities between all levels of staff will aid in fostering a more supportive team environment.</a:t>
            </a:r>
          </a:p>
          <a:p>
            <a:r>
              <a:rPr lang="en-US" sz="1600" dirty="0"/>
              <a:t>Professional Learning Communities will continue to be used to increase staff connectedness and provide professional   growth for staff.</a:t>
            </a:r>
          </a:p>
          <a:p>
            <a:r>
              <a:rPr lang="en-US" sz="1600" dirty="0"/>
              <a:t>Strengthening board involvement in stewarding donors, supporting fundraising efforts, and identifying and developing     future board leaders will help ensure a strong and sustainable organization.</a:t>
            </a:r>
          </a:p>
          <a:p>
            <a:endParaRPr lang="en-US" sz="1600" dirty="0">
              <a:highlight>
                <a:srgbClr val="FFFF00"/>
              </a:highlight>
            </a:endParaRPr>
          </a:p>
          <a:p>
            <a:endParaRPr lang="en-US" sz="1600" dirty="0">
              <a:highlight>
                <a:srgbClr val="FFFF00"/>
              </a:highlight>
            </a:endParaRPr>
          </a:p>
        </p:txBody>
      </p:sp>
    </p:spTree>
    <p:extLst>
      <p:ext uri="{BB962C8B-B14F-4D97-AF65-F5344CB8AC3E}">
        <p14:creationId xmlns:p14="http://schemas.microsoft.com/office/powerpoint/2010/main" val="3027007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864519-020F-E6CE-94E5-5445EA1E5705}"/>
              </a:ext>
            </a:extLst>
          </p:cNvPr>
          <p:cNvSpPr>
            <a:spLocks noGrp="1"/>
          </p:cNvSpPr>
          <p:nvPr>
            <p:ph type="sldNum" sz="quarter" idx="12"/>
          </p:nvPr>
        </p:nvSpPr>
        <p:spPr/>
        <p:txBody>
          <a:bodyPr/>
          <a:lstStyle/>
          <a:p>
            <a:fld id="{98C0CDE5-970C-4CC4-BF43-0DA127E73E82}" type="slidenum">
              <a:rPr lang="en-US" noProof="0" smtClean="0"/>
              <a:t>6</a:t>
            </a:fld>
            <a:endParaRPr lang="en-US" noProof="0" dirty="0"/>
          </a:p>
        </p:txBody>
      </p:sp>
      <p:sp>
        <p:nvSpPr>
          <p:cNvPr id="4" name="Title 3">
            <a:extLst>
              <a:ext uri="{FF2B5EF4-FFF2-40B4-BE49-F238E27FC236}">
                <a16:creationId xmlns:a16="http://schemas.microsoft.com/office/drawing/2014/main" id="{FA5AFC99-993A-109F-4FF5-F1EC7120F3CA}"/>
              </a:ext>
            </a:extLst>
          </p:cNvPr>
          <p:cNvSpPr>
            <a:spLocks noGrp="1"/>
          </p:cNvSpPr>
          <p:nvPr>
            <p:ph type="title"/>
          </p:nvPr>
        </p:nvSpPr>
        <p:spPr/>
        <p:txBody>
          <a:bodyPr>
            <a:normAutofit fontScale="90000"/>
          </a:bodyPr>
          <a:lstStyle/>
          <a:p>
            <a:r>
              <a:rPr lang="en-US" dirty="0"/>
              <a:t>Individually Case Managed Students </a:t>
            </a:r>
          </a:p>
        </p:txBody>
      </p:sp>
      <p:sp>
        <p:nvSpPr>
          <p:cNvPr id="5" name="Content Placeholder 4">
            <a:extLst>
              <a:ext uri="{FF2B5EF4-FFF2-40B4-BE49-F238E27FC236}">
                <a16:creationId xmlns:a16="http://schemas.microsoft.com/office/drawing/2014/main" id="{8209558A-13E3-36CD-B03E-E6C164084687}"/>
              </a:ext>
            </a:extLst>
          </p:cNvPr>
          <p:cNvSpPr>
            <a:spLocks noGrp="1"/>
          </p:cNvSpPr>
          <p:nvPr>
            <p:ph idx="1"/>
          </p:nvPr>
        </p:nvSpPr>
        <p:spPr>
          <a:xfrm>
            <a:off x="911225" y="1825625"/>
            <a:ext cx="10442575" cy="4225219"/>
          </a:xfrm>
        </p:spPr>
        <p:txBody>
          <a:bodyPr>
            <a:normAutofit fontScale="70000" lnSpcReduction="20000"/>
          </a:bodyPr>
          <a:lstStyle/>
          <a:p>
            <a:pPr marL="0" indent="0">
              <a:buNone/>
            </a:pPr>
            <a:endParaRPr lang="en-US" b="1" dirty="0"/>
          </a:p>
          <a:p>
            <a:pPr marL="0" indent="0" algn="ctr">
              <a:buNone/>
            </a:pPr>
            <a:r>
              <a:rPr lang="en-US" sz="3500" b="1" dirty="0"/>
              <a:t>Total Case Managed Students: 541</a:t>
            </a:r>
          </a:p>
          <a:p>
            <a:pPr marL="0" indent="0">
              <a:buNone/>
            </a:pPr>
            <a:endParaRPr lang="en-US" dirty="0"/>
          </a:p>
          <a:p>
            <a:pPr marL="0" indent="0">
              <a:buNone/>
            </a:pPr>
            <a:r>
              <a:rPr lang="en-US" b="1" dirty="0"/>
              <a:t>                   Attendance:    			     Behavior:</a:t>
            </a:r>
          </a:p>
          <a:p>
            <a:pPr marL="0" indent="0">
              <a:buNone/>
            </a:pPr>
            <a:r>
              <a:rPr lang="en-US" dirty="0"/>
              <a:t>                   101 students  		     96 Students	</a:t>
            </a:r>
          </a:p>
          <a:p>
            <a:pPr marL="0" indent="0">
              <a:buNone/>
            </a:pPr>
            <a:r>
              <a:rPr lang="en-US" dirty="0"/>
              <a:t>                   76% met goal or made progress    78% met goal or made progress</a:t>
            </a:r>
          </a:p>
          <a:p>
            <a:pPr marL="0" indent="0">
              <a:buNone/>
            </a:pPr>
            <a:endParaRPr lang="en-US" dirty="0"/>
          </a:p>
          <a:p>
            <a:pPr marL="0" indent="0">
              <a:buNone/>
            </a:pPr>
            <a:r>
              <a:rPr lang="en-US" b="1" dirty="0"/>
              <a:t>                   Coursework:</a:t>
            </a:r>
            <a:r>
              <a:rPr lang="en-US" dirty="0"/>
              <a:t>   			     </a:t>
            </a:r>
            <a:r>
              <a:rPr lang="en-US" b="1" dirty="0"/>
              <a:t>Social Emotional Learning:</a:t>
            </a:r>
          </a:p>
          <a:p>
            <a:pPr marL="0" indent="0">
              <a:buNone/>
            </a:pPr>
            <a:r>
              <a:rPr lang="en-US" dirty="0"/>
              <a:t>                   331 students 			     123 Students</a:t>
            </a:r>
          </a:p>
          <a:p>
            <a:pPr marL="0" indent="0">
              <a:buNone/>
            </a:pPr>
            <a:r>
              <a:rPr lang="en-US" dirty="0"/>
              <a:t>                   81% met goal or made progress    90% met goal or made progress</a:t>
            </a:r>
          </a:p>
          <a:p>
            <a:pPr marL="0" indent="0">
              <a:buNone/>
            </a:pPr>
            <a:endParaRPr lang="en-US" dirty="0"/>
          </a:p>
          <a:p>
            <a:pPr marL="0" indent="0">
              <a:buNone/>
            </a:pPr>
            <a:r>
              <a:rPr lang="en-US" sz="3200" b="1" dirty="0"/>
              <a:t>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301997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CA1C1A-BC0A-4E81-82F8-5ACE20F863F6}"/>
              </a:ext>
            </a:extLst>
          </p:cNvPr>
          <p:cNvSpPr>
            <a:spLocks noGrp="1"/>
          </p:cNvSpPr>
          <p:nvPr>
            <p:ph type="title"/>
          </p:nvPr>
        </p:nvSpPr>
        <p:spPr>
          <a:xfrm rot="-360000">
            <a:off x="-92599" y="297583"/>
            <a:ext cx="3890555" cy="1736900"/>
          </a:xfrm>
        </p:spPr>
        <p:txBody>
          <a:bodyPr>
            <a:noAutofit/>
          </a:bodyPr>
          <a:lstStyle/>
          <a:p>
            <a:r>
              <a:rPr lang="en-US" sz="2800" dirty="0"/>
              <a:t>Middle School</a:t>
            </a:r>
            <a:br>
              <a:rPr lang="en-US" sz="2800" dirty="0"/>
            </a:br>
            <a:r>
              <a:rPr lang="en-US" sz="2800" dirty="0"/>
              <a:t>    Team</a:t>
            </a:r>
          </a:p>
        </p:txBody>
      </p:sp>
      <p:sp>
        <p:nvSpPr>
          <p:cNvPr id="4" name="Text Placeholder 3">
            <a:extLst>
              <a:ext uri="{FF2B5EF4-FFF2-40B4-BE49-F238E27FC236}">
                <a16:creationId xmlns:a16="http://schemas.microsoft.com/office/drawing/2014/main" id="{1C507F06-C190-4897-A2E9-0AA8E6684053}"/>
              </a:ext>
            </a:extLst>
          </p:cNvPr>
          <p:cNvSpPr>
            <a:spLocks noGrp="1"/>
          </p:cNvSpPr>
          <p:nvPr>
            <p:ph type="body" idx="2"/>
          </p:nvPr>
        </p:nvSpPr>
        <p:spPr/>
        <p:txBody>
          <a:bodyPr/>
          <a:lstStyle/>
          <a:p>
            <a:r>
              <a:rPr lang="en-US" dirty="0"/>
              <a:t>Leland Middle</a:t>
            </a:r>
          </a:p>
          <a:p>
            <a:r>
              <a:rPr lang="en-US" dirty="0"/>
              <a:t>Town Creek Middle</a:t>
            </a:r>
          </a:p>
          <a:p>
            <a:r>
              <a:rPr lang="en-US" dirty="0"/>
              <a:t>South Brunswick Middle</a:t>
            </a:r>
          </a:p>
          <a:p>
            <a:r>
              <a:rPr lang="en-US" dirty="0"/>
              <a:t>Cedar Grove Middle</a:t>
            </a:r>
          </a:p>
          <a:p>
            <a:r>
              <a:rPr lang="en-US" dirty="0"/>
              <a:t>Shallotte Middle</a:t>
            </a:r>
          </a:p>
        </p:txBody>
      </p:sp>
      <p:pic>
        <p:nvPicPr>
          <p:cNvPr id="9" name="Picture Placeholder 8" descr="Painting and Drawing Tools Set">
            <a:extLst>
              <a:ext uri="{FF2B5EF4-FFF2-40B4-BE49-F238E27FC236}">
                <a16:creationId xmlns:a16="http://schemas.microsoft.com/office/drawing/2014/main" id="{71721CA4-A4DE-4064-A8E6-96148525225A}"/>
              </a:ext>
            </a:extLst>
          </p:cNvPr>
          <p:cNvPicPr>
            <a:picLocks noGrp="1" noChangeAspect="1"/>
          </p:cNvPicPr>
          <p:nvPr>
            <p:ph type="pic" sz="quarter" idx="1"/>
          </p:nvPr>
        </p:nvPicPr>
        <p:blipFill rotWithShape="1">
          <a:blip r:embed="rId2"/>
          <a:srcRect l="205" r="205"/>
          <a:stretch/>
        </p:blipFill>
        <p:spPr/>
      </p:pic>
      <p:sp>
        <p:nvSpPr>
          <p:cNvPr id="2" name="Footer Placeholder 1">
            <a:extLst>
              <a:ext uri="{FF2B5EF4-FFF2-40B4-BE49-F238E27FC236}">
                <a16:creationId xmlns:a16="http://schemas.microsoft.com/office/drawing/2014/main" id="{A39B2A57-9893-4BCD-AA1A-122310BC6253}"/>
              </a:ext>
            </a:extLst>
          </p:cNvPr>
          <p:cNvSpPr>
            <a:spLocks noGrp="1"/>
          </p:cNvSpPr>
          <p:nvPr>
            <p:ph type="ftr" sz="quarter" idx="11"/>
          </p:nvPr>
        </p:nvSpPr>
        <p:spPr/>
        <p:txBody>
          <a:bodyPr/>
          <a:lstStyle/>
          <a:p>
            <a:r>
              <a:rPr lang="en-US" dirty="0">
                <a:solidFill>
                  <a:schemeClr val="tx2"/>
                </a:solidFill>
              </a:rPr>
              <a:t>#AllinforKids</a:t>
            </a:r>
          </a:p>
        </p:txBody>
      </p:sp>
      <p:sp>
        <p:nvSpPr>
          <p:cNvPr id="3" name="Slide Number Placeholder 2">
            <a:extLst>
              <a:ext uri="{FF2B5EF4-FFF2-40B4-BE49-F238E27FC236}">
                <a16:creationId xmlns:a16="http://schemas.microsoft.com/office/drawing/2014/main" id="{87725C8C-B6FF-4BEE-B7F0-3DFD7C2734C8}"/>
              </a:ext>
            </a:extLst>
          </p:cNvPr>
          <p:cNvSpPr>
            <a:spLocks noGrp="1"/>
          </p:cNvSpPr>
          <p:nvPr>
            <p:ph type="sldNum" sz="quarter" idx="12"/>
          </p:nvPr>
        </p:nvSpPr>
        <p:spPr/>
        <p:txBody>
          <a:bodyPr/>
          <a:lstStyle/>
          <a:p>
            <a:fld id="{98C0CDE5-970C-4CC4-BF43-0DA127E73E82}" type="slidenum">
              <a:rPr lang="en-US" smtClean="0"/>
              <a:pPr/>
              <a:t>7</a:t>
            </a:fld>
            <a:endParaRPr lang="en-US" dirty="0"/>
          </a:p>
        </p:txBody>
      </p:sp>
    </p:spTree>
    <p:extLst>
      <p:ext uri="{BB962C8B-B14F-4D97-AF65-F5344CB8AC3E}">
        <p14:creationId xmlns:p14="http://schemas.microsoft.com/office/powerpoint/2010/main" val="2532577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97290E-47F3-CF1E-C1E1-EF6203EC4636}"/>
              </a:ext>
            </a:extLst>
          </p:cNvPr>
          <p:cNvSpPr>
            <a:spLocks noGrp="1"/>
          </p:cNvSpPr>
          <p:nvPr>
            <p:ph type="sldNum" sz="quarter" idx="12"/>
          </p:nvPr>
        </p:nvSpPr>
        <p:spPr/>
        <p:txBody>
          <a:bodyPr/>
          <a:lstStyle/>
          <a:p>
            <a:fld id="{98C0CDE5-970C-4CC4-BF43-0DA127E73E82}" type="slidenum">
              <a:rPr lang="en-US" noProof="0" smtClean="0"/>
              <a:t>8</a:t>
            </a:fld>
            <a:endParaRPr lang="en-US" noProof="0" dirty="0"/>
          </a:p>
        </p:txBody>
      </p:sp>
      <p:sp>
        <p:nvSpPr>
          <p:cNvPr id="4" name="Title 3">
            <a:extLst>
              <a:ext uri="{FF2B5EF4-FFF2-40B4-BE49-F238E27FC236}">
                <a16:creationId xmlns:a16="http://schemas.microsoft.com/office/drawing/2014/main" id="{B2C83BE3-E8D4-C8B8-01B5-0A2AAB64D76C}"/>
              </a:ext>
            </a:extLst>
          </p:cNvPr>
          <p:cNvSpPr>
            <a:spLocks noGrp="1"/>
          </p:cNvSpPr>
          <p:nvPr>
            <p:ph type="title"/>
          </p:nvPr>
        </p:nvSpPr>
        <p:spPr>
          <a:xfrm rot="21180000">
            <a:off x="277468" y="170963"/>
            <a:ext cx="4391191" cy="1513510"/>
          </a:xfrm>
        </p:spPr>
        <p:txBody>
          <a:bodyPr>
            <a:normAutofit/>
          </a:bodyPr>
          <a:lstStyle/>
          <a:p>
            <a:r>
              <a:rPr lang="en-US" sz="2400" dirty="0"/>
              <a:t>Team Members and Schools</a:t>
            </a:r>
          </a:p>
        </p:txBody>
      </p:sp>
      <p:sp>
        <p:nvSpPr>
          <p:cNvPr id="5" name="Content Placeholder 4">
            <a:extLst>
              <a:ext uri="{FF2B5EF4-FFF2-40B4-BE49-F238E27FC236}">
                <a16:creationId xmlns:a16="http://schemas.microsoft.com/office/drawing/2014/main" id="{72F78D9C-2D7E-804C-F8AB-9019C96B3048}"/>
              </a:ext>
            </a:extLst>
          </p:cNvPr>
          <p:cNvSpPr>
            <a:spLocks noGrp="1"/>
          </p:cNvSpPr>
          <p:nvPr>
            <p:ph idx="1"/>
          </p:nvPr>
        </p:nvSpPr>
        <p:spPr/>
        <p:txBody>
          <a:bodyPr>
            <a:normAutofit/>
          </a:bodyPr>
          <a:lstStyle/>
          <a:p>
            <a:pPr marL="0" indent="0">
              <a:buNone/>
            </a:pPr>
            <a:r>
              <a:rPr lang="en-US" sz="3000" dirty="0"/>
              <a:t>Calie Capps Hodgson, Lead Success Coach - Town Creek Middle </a:t>
            </a:r>
          </a:p>
          <a:p>
            <a:pPr marL="0" indent="0">
              <a:buNone/>
            </a:pPr>
            <a:endParaRPr lang="en-US" sz="3200" dirty="0"/>
          </a:p>
          <a:p>
            <a:pPr marL="0" indent="0">
              <a:buNone/>
            </a:pPr>
            <a:r>
              <a:rPr lang="en-US" dirty="0"/>
              <a:t>        Ruth Thompson, Success Coach – Leland Middle </a:t>
            </a:r>
          </a:p>
          <a:p>
            <a:pPr marL="0" indent="0">
              <a:buNone/>
            </a:pPr>
            <a:r>
              <a:rPr lang="en-US" dirty="0"/>
              <a:t>        Melodie Herbein, Success Coach – Leland Middle</a:t>
            </a:r>
          </a:p>
          <a:p>
            <a:pPr marL="0" indent="0">
              <a:buNone/>
            </a:pPr>
            <a:r>
              <a:rPr lang="en-US" dirty="0"/>
              <a:t>     Bryan Mills, Success Coach – South Brunswick Middle</a:t>
            </a:r>
          </a:p>
          <a:p>
            <a:pPr marL="0" indent="0">
              <a:buNone/>
            </a:pPr>
            <a:r>
              <a:rPr lang="en-US" dirty="0"/>
              <a:t>      Taylor Watkins, Success Coach – Cedar Grove Middle</a:t>
            </a:r>
          </a:p>
          <a:p>
            <a:pPr marL="0" indent="0" algn="ctr">
              <a:buNone/>
            </a:pPr>
            <a:r>
              <a:rPr lang="en-US" dirty="0"/>
              <a:t>           Olivia Hintz, Success Coach – Shallotte Middle 				</a:t>
            </a:r>
          </a:p>
          <a:p>
            <a:endParaRPr lang="en-US" dirty="0"/>
          </a:p>
        </p:txBody>
      </p:sp>
    </p:spTree>
    <p:extLst>
      <p:ext uri="{BB962C8B-B14F-4D97-AF65-F5344CB8AC3E}">
        <p14:creationId xmlns:p14="http://schemas.microsoft.com/office/powerpoint/2010/main" val="1543977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B9AF864-1ACE-1FA8-6D5E-522C49946BC7}"/>
              </a:ext>
            </a:extLst>
          </p:cNvPr>
          <p:cNvSpPr>
            <a:spLocks noGrp="1"/>
          </p:cNvSpPr>
          <p:nvPr>
            <p:ph type="ftr" sz="quarter" idx="11"/>
          </p:nvPr>
        </p:nvSpPr>
        <p:spPr>
          <a:xfrm>
            <a:off x="911225" y="5945824"/>
            <a:ext cx="2639323" cy="597019"/>
          </a:xfrm>
        </p:spPr>
        <p:txBody>
          <a:bodyPr/>
          <a:lstStyle/>
          <a:p>
            <a:endParaRPr lang="en-US" noProof="0" dirty="0"/>
          </a:p>
          <a:p>
            <a:r>
              <a:rPr lang="en-US" noProof="0" dirty="0"/>
              <a:t>Source: NC Report Cards 2023</a:t>
            </a:r>
          </a:p>
        </p:txBody>
      </p:sp>
      <p:sp>
        <p:nvSpPr>
          <p:cNvPr id="3" name="Slide Number Placeholder 2">
            <a:extLst>
              <a:ext uri="{FF2B5EF4-FFF2-40B4-BE49-F238E27FC236}">
                <a16:creationId xmlns:a16="http://schemas.microsoft.com/office/drawing/2014/main" id="{76A4A387-AFA5-785D-D167-B5E45C214282}"/>
              </a:ext>
            </a:extLst>
          </p:cNvPr>
          <p:cNvSpPr>
            <a:spLocks noGrp="1"/>
          </p:cNvSpPr>
          <p:nvPr>
            <p:ph type="sldNum" sz="quarter" idx="12"/>
          </p:nvPr>
        </p:nvSpPr>
        <p:spPr/>
        <p:txBody>
          <a:bodyPr/>
          <a:lstStyle/>
          <a:p>
            <a:fld id="{98C0CDE5-970C-4CC4-BF43-0DA127E73E82}" type="slidenum">
              <a:rPr lang="en-US" noProof="0" smtClean="0"/>
              <a:t>9</a:t>
            </a:fld>
            <a:endParaRPr lang="en-US" noProof="0" dirty="0"/>
          </a:p>
        </p:txBody>
      </p:sp>
      <p:sp>
        <p:nvSpPr>
          <p:cNvPr id="4" name="Title 3">
            <a:extLst>
              <a:ext uri="{FF2B5EF4-FFF2-40B4-BE49-F238E27FC236}">
                <a16:creationId xmlns:a16="http://schemas.microsoft.com/office/drawing/2014/main" id="{48E56661-CD15-2943-2513-30E364116E68}"/>
              </a:ext>
            </a:extLst>
          </p:cNvPr>
          <p:cNvSpPr>
            <a:spLocks noGrp="1"/>
          </p:cNvSpPr>
          <p:nvPr>
            <p:ph type="title"/>
          </p:nvPr>
        </p:nvSpPr>
        <p:spPr/>
        <p:txBody>
          <a:bodyPr>
            <a:normAutofit/>
          </a:bodyPr>
          <a:lstStyle/>
          <a:p>
            <a:r>
              <a:rPr lang="en-US" dirty="0"/>
              <a:t>Middle School Demographics</a:t>
            </a:r>
          </a:p>
        </p:txBody>
      </p:sp>
      <p:sp>
        <p:nvSpPr>
          <p:cNvPr id="5" name="Content Placeholder 4">
            <a:extLst>
              <a:ext uri="{FF2B5EF4-FFF2-40B4-BE49-F238E27FC236}">
                <a16:creationId xmlns:a16="http://schemas.microsoft.com/office/drawing/2014/main" id="{EC74D312-B5A8-EB04-CEB4-D154F7599AE3}"/>
              </a:ext>
            </a:extLst>
          </p:cNvPr>
          <p:cNvSpPr>
            <a:spLocks noGrp="1"/>
          </p:cNvSpPr>
          <p:nvPr>
            <p:ph idx="1"/>
          </p:nvPr>
        </p:nvSpPr>
        <p:spPr>
          <a:xfrm>
            <a:off x="911225" y="1825625"/>
            <a:ext cx="10442575" cy="4120199"/>
          </a:xfrm>
        </p:spPr>
        <p:txBody>
          <a:bodyPr>
            <a:normAutofit fontScale="85000" lnSpcReduction="20000"/>
          </a:bodyPr>
          <a:lstStyle/>
          <a:p>
            <a:pPr marL="0" indent="0">
              <a:buNone/>
            </a:pPr>
            <a:r>
              <a:rPr lang="en-US" dirty="0"/>
              <a:t>Percentage of Economically Disadvantaged Students by School:</a:t>
            </a:r>
          </a:p>
          <a:p>
            <a:pPr marL="0" indent="0">
              <a:buNone/>
            </a:pPr>
            <a:endParaRPr lang="en-US" dirty="0"/>
          </a:p>
          <a:p>
            <a:r>
              <a:rPr lang="en-US" dirty="0"/>
              <a:t>Cedar Grove Middle – 63.6% </a:t>
            </a:r>
          </a:p>
          <a:p>
            <a:r>
              <a:rPr lang="en-US" dirty="0"/>
              <a:t>Shallotte Middle – 58.9% </a:t>
            </a:r>
          </a:p>
          <a:p>
            <a:r>
              <a:rPr lang="en-US" dirty="0"/>
              <a:t>Leland Middle – 50.1% </a:t>
            </a:r>
          </a:p>
          <a:p>
            <a:r>
              <a:rPr lang="en-US" dirty="0"/>
              <a:t>South Brunswick Middle – 38.6% </a:t>
            </a:r>
          </a:p>
          <a:p>
            <a:r>
              <a:rPr lang="en-US" dirty="0"/>
              <a:t>Town Creek Middle – 42.2% </a:t>
            </a:r>
          </a:p>
          <a:p>
            <a:pPr marL="0" indent="0">
              <a:buNone/>
            </a:pPr>
            <a:endParaRPr lang="en-US" dirty="0"/>
          </a:p>
          <a:p>
            <a:pPr marL="0" indent="0">
              <a:buNone/>
            </a:pPr>
            <a:endParaRPr lang="en-US" sz="2200" dirty="0"/>
          </a:p>
          <a:p>
            <a:pPr marL="0" indent="0">
              <a:buNone/>
            </a:pPr>
            <a:r>
              <a:rPr lang="en-US" sz="2200" dirty="0"/>
              <a:t>While poverty alone is not an indicator that a student will struggle in school, it is a significant factor and one which can place students at both social and academic disadvantage in comparison to their peers from higher income households.</a:t>
            </a:r>
          </a:p>
          <a:p>
            <a:endParaRPr lang="en-US" dirty="0"/>
          </a:p>
        </p:txBody>
      </p:sp>
    </p:spTree>
    <p:extLst>
      <p:ext uri="{BB962C8B-B14F-4D97-AF65-F5344CB8AC3E}">
        <p14:creationId xmlns:p14="http://schemas.microsoft.com/office/powerpoint/2010/main" val="755085479"/>
      </p:ext>
    </p:extLst>
  </p:cSld>
  <p:clrMapOvr>
    <a:masterClrMapping/>
  </p:clrMapOvr>
</p:sld>
</file>

<file path=ppt/theme/theme1.xml><?xml version="1.0" encoding="utf-8"?>
<a:theme xmlns:a="http://schemas.openxmlformats.org/drawingml/2006/main" name="Office Theme">
  <a:themeElements>
    <a:clrScheme name="Custom 22">
      <a:dk1>
        <a:srgbClr val="9D0F00"/>
      </a:dk1>
      <a:lt1>
        <a:sysClr val="window" lastClr="FFFFFF"/>
      </a:lt1>
      <a:dk2>
        <a:srgbClr val="D30F00"/>
      </a:dk2>
      <a:lt2>
        <a:srgbClr val="C07400"/>
      </a:lt2>
      <a:accent1>
        <a:srgbClr val="005CC9"/>
      </a:accent1>
      <a:accent2>
        <a:srgbClr val="008EDC"/>
      </a:accent2>
      <a:accent3>
        <a:srgbClr val="3DA800"/>
      </a:accent3>
      <a:accent4>
        <a:srgbClr val="4D4D4D"/>
      </a:accent4>
      <a:accent5>
        <a:srgbClr val="FFAA00"/>
      </a:accent5>
      <a:accent6>
        <a:srgbClr val="1F7100"/>
      </a:accent6>
      <a:hlink>
        <a:srgbClr val="D30F00"/>
      </a:hlink>
      <a:folHlink>
        <a:srgbClr val="D30F00"/>
      </a:folHlink>
    </a:clrScheme>
    <a:fontScheme name="Custom 22">
      <a:majorFont>
        <a:latin typeface="Comic Sans MS"/>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tx1"/>
            </a:gs>
            <a:gs pos="100000">
              <a:schemeClr val="tx2"/>
            </a:gs>
          </a:gsLst>
          <a:lin ang="36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6931380_win32_fixed.potx" id="{E785A672-7C90-4494-8194-CA0AD3121E17}" vid="{FDBCB3E4-366A-4650-A7CF-CC6B13FF34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Elementary school presentation</Template>
  <TotalTime>8117</TotalTime>
  <Words>6291</Words>
  <Application>Microsoft Office PowerPoint</Application>
  <PresentationFormat>Widescreen</PresentationFormat>
  <Paragraphs>388</Paragraphs>
  <Slides>50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Calibri</vt:lpstr>
      <vt:lpstr>Comic Sans MS</vt:lpstr>
      <vt:lpstr>Franklin Gothic Book</vt:lpstr>
      <vt:lpstr>Times New Roman</vt:lpstr>
      <vt:lpstr>Office Theme</vt:lpstr>
      <vt:lpstr>Annual Impact and Outcome  Report</vt:lpstr>
      <vt:lpstr>Action for Success Program</vt:lpstr>
      <vt:lpstr>Action for Success Program</vt:lpstr>
      <vt:lpstr>School Collaborations</vt:lpstr>
      <vt:lpstr>Tier I School Wide Services</vt:lpstr>
      <vt:lpstr>Individually Case Managed Students </vt:lpstr>
      <vt:lpstr>Middle School     Team</vt:lpstr>
      <vt:lpstr>Team Members and Schools</vt:lpstr>
      <vt:lpstr>Middle School Demographics</vt:lpstr>
      <vt:lpstr>          Snapshot:   Leland Middle      </vt:lpstr>
      <vt:lpstr>         Leland Middle Tier I School Wide Support               Highlight</vt:lpstr>
      <vt:lpstr>Leland Middle Success Story:        Charity Waite</vt:lpstr>
      <vt:lpstr>Charity’s Story:</vt:lpstr>
      <vt:lpstr>          Snapshot:   South Brunswick Middle      </vt:lpstr>
      <vt:lpstr>   South Brunswick Middle Tier I School Wide Support               Highlight</vt:lpstr>
      <vt:lpstr>   South Brunswick Middle Tier I School Wide Support               Highlight</vt:lpstr>
      <vt:lpstr>South Brunswick Middle Success               Story:           Xzander Lance</vt:lpstr>
      <vt:lpstr>Xzander’s Story:</vt:lpstr>
      <vt:lpstr>          Snapshot:   Cedar Grove Middle      </vt:lpstr>
      <vt:lpstr>    Cedar Grove Middle Tier I School Wide Support               Highlight</vt:lpstr>
      <vt:lpstr>Cedar Grove Middle Success Story:         Tyler Pritchett</vt:lpstr>
      <vt:lpstr>Tyler’s Story:</vt:lpstr>
      <vt:lpstr>          Snapshot:   Town Creek Middle      </vt:lpstr>
      <vt:lpstr>          Snapshot:   Shallotte Middle      </vt:lpstr>
      <vt:lpstr>    Shallotte Middle Tier I School Wide Support               Highlight</vt:lpstr>
      <vt:lpstr>Shallotte Middle Success Story: Nathan</vt:lpstr>
      <vt:lpstr>Nathan’s Story:       </vt:lpstr>
      <vt:lpstr>Elementary School Team</vt:lpstr>
      <vt:lpstr>Team Members and Schools</vt:lpstr>
      <vt:lpstr>Elementary School Demographics</vt:lpstr>
      <vt:lpstr>          Snapshot:   Waccamaw School      </vt:lpstr>
      <vt:lpstr>    Waccamaw School Tier I School Wide Support               Highlight</vt:lpstr>
      <vt:lpstr>Waccamaw School Success Story:  Nizere        </vt:lpstr>
      <vt:lpstr>Nizere’s Story:</vt:lpstr>
      <vt:lpstr>          Snapshot:   Jessie Mae Monroe Elementary      </vt:lpstr>
      <vt:lpstr>Jessie Mae Monroe Success Story:  Kura        </vt:lpstr>
      <vt:lpstr>Kura’s Story:</vt:lpstr>
      <vt:lpstr>           Snapshot: Lincoln Elementary     </vt:lpstr>
      <vt:lpstr>    Lincoln Elementary Tier I School Wide Support               Highlight</vt:lpstr>
      <vt:lpstr>Lincoln Elementary Success Story: MacKenzie, Malayah, Audrey, and Ashlynn          </vt:lpstr>
      <vt:lpstr>The Girls’  Success Story:</vt:lpstr>
      <vt:lpstr>     Snapshot: Supply Elementary     </vt:lpstr>
      <vt:lpstr>    Supply Elementary Tier I School Wide Support               Highlight</vt:lpstr>
      <vt:lpstr> Supply Elementary Success Story:  Aubrey          </vt:lpstr>
      <vt:lpstr>Aubrey’s  Success Story:</vt:lpstr>
      <vt:lpstr>Principal Quotes</vt:lpstr>
      <vt:lpstr>21st Century Community Learning Center</vt:lpstr>
      <vt:lpstr>Afterschool Program</vt:lpstr>
      <vt:lpstr> Afterschool Program: Supply Elementary</vt:lpstr>
      <vt:lpstr>Plans and Goals   FY 2023-2024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Impact and Outcome  Report</dc:title>
  <dc:creator>Bonnie Jordan</dc:creator>
  <cp:lastModifiedBy>Bonnie Jordan</cp:lastModifiedBy>
  <cp:revision>57</cp:revision>
  <cp:lastPrinted>2022-08-18T15:39:02Z</cp:lastPrinted>
  <dcterms:created xsi:type="dcterms:W3CDTF">2022-08-03T19:23:16Z</dcterms:created>
  <dcterms:modified xsi:type="dcterms:W3CDTF">2023-10-09T20:14:40Z</dcterms:modified>
</cp:coreProperties>
</file>